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85" r:id="rId4"/>
    <p:sldId id="260" r:id="rId5"/>
    <p:sldId id="259" r:id="rId6"/>
    <p:sldId id="264" r:id="rId7"/>
    <p:sldId id="278" r:id="rId8"/>
    <p:sldId id="263" r:id="rId9"/>
    <p:sldId id="268" r:id="rId10"/>
    <p:sldId id="279" r:id="rId11"/>
    <p:sldId id="265" r:id="rId12"/>
    <p:sldId id="283" r:id="rId13"/>
    <p:sldId id="284" r:id="rId14"/>
    <p:sldId id="266" r:id="rId15"/>
    <p:sldId id="267" r:id="rId16"/>
    <p:sldId id="271" r:id="rId17"/>
    <p:sldId id="286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8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5" autoAdjust="0"/>
    <p:restoredTop sz="86514" autoAdjust="0"/>
  </p:normalViewPr>
  <p:slideViewPr>
    <p:cSldViewPr snapToGrid="0">
      <p:cViewPr>
        <p:scale>
          <a:sx n="75" d="100"/>
          <a:sy n="75" d="100"/>
        </p:scale>
        <p:origin x="3989" y="22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39F2D-79C9-48D4-8DCC-AA2B49307E62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52AD6-C82A-43A9-B90B-49EDFF3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4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with the business stakeholders</a:t>
            </a:r>
          </a:p>
          <a:p>
            <a:r>
              <a:rPr lang="en-US" dirty="0"/>
              <a:t>Ask questions to get a clear understanding of the requirements</a:t>
            </a:r>
          </a:p>
          <a:p>
            <a:r>
              <a:rPr lang="en-US" dirty="0"/>
              <a:t>Ask questions – THINK AHEAD – Anticipate issues</a:t>
            </a:r>
          </a:p>
          <a:p>
            <a:r>
              <a:rPr lang="en-US" dirty="0"/>
              <a:t>Collaborate – work as a team, work with other teams</a:t>
            </a:r>
          </a:p>
          <a:p>
            <a:r>
              <a:rPr lang="en-US" dirty="0"/>
              <a:t>Don’t be afraid to let people know your thoughts – speak up – but keep an open mind and be willing to admit when you’re wrong</a:t>
            </a:r>
          </a:p>
          <a:p>
            <a:r>
              <a:rPr lang="en-US" dirty="0"/>
              <a:t>Don’t wait for someone else to unblock you, or reach out to someone – do it! We are the they</a:t>
            </a:r>
          </a:p>
          <a:p>
            <a:r>
              <a:rPr lang="en-US" dirty="0"/>
              <a:t>Lead yourself – time management, meet and exceed expectations, be someone who can be counted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52AD6-C82A-43A9-B90B-49EDFF3747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Kindness.</a:t>
            </a:r>
          </a:p>
          <a:p>
            <a:r>
              <a:rPr lang="en-US" dirty="0"/>
              <a:t>Don’t use jargon to intimidate people</a:t>
            </a:r>
          </a:p>
          <a:p>
            <a:r>
              <a:rPr lang="en-US" dirty="0"/>
              <a:t>Don’t intimidate people</a:t>
            </a:r>
          </a:p>
          <a:p>
            <a:r>
              <a:rPr lang="en-US" dirty="0"/>
              <a:t>Be patient with people (when you can)</a:t>
            </a:r>
          </a:p>
          <a:p>
            <a:r>
              <a:rPr lang="en-US" dirty="0"/>
              <a:t>COMMUNICATION – Be able to communicate technical information to others</a:t>
            </a:r>
          </a:p>
          <a:p>
            <a:r>
              <a:rPr lang="en-US" dirty="0"/>
              <a:t>COMMUNICATION – LISTEN!!!</a:t>
            </a:r>
          </a:p>
          <a:p>
            <a:r>
              <a:rPr lang="en-US" dirty="0"/>
              <a:t>Communication – learn to overcome language barriers</a:t>
            </a:r>
          </a:p>
          <a:p>
            <a:r>
              <a:rPr lang="en-US" dirty="0"/>
              <a:t>Don’t worry too much about org structure – find the right person and ask the questions that need asking</a:t>
            </a:r>
          </a:p>
          <a:p>
            <a:r>
              <a:rPr lang="en-US" dirty="0"/>
              <a:t>BUT, respect others time (no hello, do your due diligence before reaching out)</a:t>
            </a:r>
          </a:p>
          <a:p>
            <a:r>
              <a:rPr lang="en-US" dirty="0"/>
              <a:t>Find common ground with people</a:t>
            </a:r>
          </a:p>
          <a:p>
            <a:r>
              <a:rPr lang="en-US" dirty="0"/>
              <a:t>Understand their point of view, their challenges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52AD6-C82A-43A9-B90B-49EDFF3747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6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a new language (programming or not), framework, etc.</a:t>
            </a:r>
          </a:p>
          <a:p>
            <a:r>
              <a:rPr lang="en-US" dirty="0"/>
              <a:t>Dig in to something you don’t understand</a:t>
            </a:r>
          </a:p>
          <a:p>
            <a:endParaRPr lang="en-US" dirty="0"/>
          </a:p>
          <a:p>
            <a:r>
              <a:rPr lang="en-US" dirty="0"/>
              <a:t>When you don’t know something, ask for help, and help others in similar situations</a:t>
            </a:r>
          </a:p>
          <a:p>
            <a:r>
              <a:rPr lang="en-US" dirty="0"/>
              <a:t>EMBRACE your imposter!</a:t>
            </a:r>
          </a:p>
          <a:p>
            <a:endParaRPr lang="en-US" dirty="0"/>
          </a:p>
          <a:p>
            <a:r>
              <a:rPr lang="en-US" dirty="0"/>
              <a:t>OPPORTUNITIES</a:t>
            </a:r>
          </a:p>
          <a:p>
            <a:r>
              <a:rPr lang="en-US" dirty="0"/>
              <a:t>  - Mentorship</a:t>
            </a:r>
          </a:p>
          <a:p>
            <a:r>
              <a:rPr lang="en-US" dirty="0"/>
              <a:t>  - CODE REVIEWS</a:t>
            </a:r>
          </a:p>
          <a:p>
            <a:r>
              <a:rPr lang="en-US" dirty="0"/>
              <a:t>  - Presentations</a:t>
            </a:r>
          </a:p>
          <a:p>
            <a:r>
              <a:rPr lang="en-US" dirty="0"/>
              <a:t>  - Say “I don’t know” and find the right person to answer a question</a:t>
            </a:r>
          </a:p>
          <a:p>
            <a:r>
              <a:rPr lang="en-US" dirty="0"/>
              <a:t>  -  Participate in meetings</a:t>
            </a:r>
          </a:p>
          <a:p>
            <a:endParaRPr lang="en-US" dirty="0"/>
          </a:p>
          <a:p>
            <a:r>
              <a:rPr lang="en-US" dirty="0"/>
              <a:t>Be proficient and gaining and sharing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52AD6-C82A-43A9-B90B-49EDFF3747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68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52AD6-C82A-43A9-B90B-49EDFF3747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0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BB2-C2EA-2499-1E33-9E2AE6CA8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BB68A-1881-4F75-A32F-ED1354634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4D63-90D8-6C7F-9CBC-D8ED2D27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5DA4-8852-2840-699E-284AD25D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70FB3-7E01-D85A-AE23-E0ACF69C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3761-244A-45AE-208B-7B88B323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2A6A3-8F95-6DC6-7584-70114438C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460C-AB43-AC5C-C983-0BA78202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4CFC-D43E-EC6C-38FE-97E1CF14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1E75-39DD-2315-48DD-76B4E2E5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7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817F3-4B8B-E9F6-E153-79E6E080C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78680-44F8-3A51-9C4C-D980485A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4E16D-2118-1688-1219-9FCD47C4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C631-94AA-E471-D066-5250BB95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C471-DDC5-1E56-9824-AFF7F0E0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8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9665-EB51-E5D4-A291-7CDFA030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11D6-AAFB-F0E4-CAE6-4999544D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1E3D0-CB0C-D46E-3898-FD41C6E7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AE02-13E1-834F-9557-D3F3BAD4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883DA-477B-75CC-B4C2-EAFEEE21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6770-F302-0A6E-024F-B7694D18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63C7E-CBAF-0630-08D2-257581BB4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94F1-8D4E-9490-F6D8-56251DBC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ED0E-C4C2-AC84-8564-0A5B59D0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7927-0DE4-D916-EC2A-7FA63961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75B5-D9C2-1AD3-1DF3-C51DECC1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6089-3194-471A-2286-31B56B56B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FCB6D-0EB6-459D-11CE-4B58D91C8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BD336-353C-E0C2-7D78-53794D38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5541F-4019-4DC5-E231-F9FB3B8D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FAD92-B5FD-624D-85A6-6222B8E4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75EA-26F8-4FA3-1971-F274785B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865C-AC08-A022-A6DA-A1E0C1633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57FE1-80B4-22B6-F9AB-1AEB5BB3D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BCB4-B486-1CC4-BC77-CA0721D14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F9A1D-B34E-E3BD-DF19-14D9A6DC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427E1-B07C-A824-92EE-DD708FB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37C7C-BA67-087C-F1EA-71EB0E5F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7F8B3-EF70-2FE3-2D94-12728B9A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E279-C8C6-FB40-87AE-534C8414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DCDB3-D566-E161-928F-EE6FF6D4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63381-B4AD-F95E-F1C2-AEBFF647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18D85-F013-3511-2CF2-99B44807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4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1B2A4-D213-3DED-F0A0-EC67F1AB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1BAFB-422C-6433-8697-46A90295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24DD-D699-972E-4422-560BCCD2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4720-34F5-9E8E-AD38-51D645EB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63FD0-9C64-2DC1-73C8-D76B5B441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CD801-5E66-EF4F-7117-A7F803F9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98CC-49E1-8D40-414A-458BC9DE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86D23-81EA-6A85-632A-8C7ABBB7F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33E37-2FEA-47C8-1B0E-FA754BF2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2C28-9ECF-051F-B6C6-9BA921E9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A95B1-720D-56AC-A66D-7D20801EE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F1DDE-0955-FDA2-4407-F32DAC4E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D9D88-9CDF-1409-35A7-589C6C83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A9FFB-F365-DCCE-32B4-2895DE1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C2D4-3453-78C6-9BE7-E00F4074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8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81222-B111-83CB-24A6-7B794CB09A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640" y="0"/>
            <a:ext cx="1223264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255A2-63D9-1CDB-3A40-F885C341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C834B-3DB7-8C14-CACA-18AD76E48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893F-C882-3053-0853-842910B0C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D432-3441-4A5D-835B-5169D1A0F659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1AFE-BBDE-01E5-659C-5AA96B31F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EB59-5E1B-7239-E7B0-13579EA52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.png"/><Relationship Id="rId21" Type="http://schemas.openxmlformats.org/officeDocument/2006/relationships/image" Target="../media/image21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63" Type="http://schemas.openxmlformats.org/officeDocument/2006/relationships/image" Target="../media/image63.png"/><Relationship Id="rId68" Type="http://schemas.openxmlformats.org/officeDocument/2006/relationships/image" Target="../media/image68.png"/><Relationship Id="rId7" Type="http://schemas.openxmlformats.org/officeDocument/2006/relationships/image" Target="../media/image7.png"/><Relationship Id="rId71" Type="http://schemas.openxmlformats.org/officeDocument/2006/relationships/image" Target="../media/image71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png"/><Relationship Id="rId66" Type="http://schemas.openxmlformats.org/officeDocument/2006/relationships/image" Target="../media/image66.png"/><Relationship Id="rId5" Type="http://schemas.openxmlformats.org/officeDocument/2006/relationships/image" Target="../media/image5.png"/><Relationship Id="rId61" Type="http://schemas.openxmlformats.org/officeDocument/2006/relationships/image" Target="../media/image61.png"/><Relationship Id="rId19" Type="http://schemas.openxmlformats.org/officeDocument/2006/relationships/image" Target="../media/image1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openxmlformats.org/officeDocument/2006/relationships/image" Target="../media/image56.png"/><Relationship Id="rId64" Type="http://schemas.openxmlformats.org/officeDocument/2006/relationships/image" Target="../media/image64.png"/><Relationship Id="rId69" Type="http://schemas.openxmlformats.org/officeDocument/2006/relationships/image" Target="../media/image69.png"/><Relationship Id="rId8" Type="http://schemas.openxmlformats.org/officeDocument/2006/relationships/image" Target="../media/image8.png"/><Relationship Id="rId51" Type="http://schemas.openxmlformats.org/officeDocument/2006/relationships/image" Target="../media/image51.png"/><Relationship Id="rId72" Type="http://schemas.openxmlformats.org/officeDocument/2006/relationships/image" Target="../media/image72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9.png"/><Relationship Id="rId67" Type="http://schemas.openxmlformats.org/officeDocument/2006/relationships/image" Target="../media/image67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openxmlformats.org/officeDocument/2006/relationships/image" Target="../media/image62.png"/><Relationship Id="rId7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10" Type="http://schemas.openxmlformats.org/officeDocument/2006/relationships/image" Target="../media/image10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60.png"/><Relationship Id="rId65" Type="http://schemas.openxmlformats.org/officeDocument/2006/relationships/image" Target="../media/image6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9" Type="http://schemas.openxmlformats.org/officeDocument/2006/relationships/image" Target="../media/image39.png"/><Relationship Id="rId34" Type="http://schemas.openxmlformats.org/officeDocument/2006/relationships/image" Target="../media/image34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87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0C92CB0-C22B-901F-DAC9-CB4D5261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5956" y="1517402"/>
            <a:ext cx="3573164" cy="45176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Languages / paradigms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Scripting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Object-oriented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Functional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Reactive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Clean code</a:t>
            </a:r>
          </a:p>
          <a:p>
            <a:r>
              <a:rPr lang="en-US" sz="2000" dirty="0">
                <a:solidFill>
                  <a:schemeClr val="bg1"/>
                </a:solidFill>
              </a:rPr>
              <a:t>Idiomatic code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Abstraction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Modularity / reuse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Debugging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56" y="373722"/>
            <a:ext cx="3491884" cy="72135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Fundamentals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6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0207D-6A01-465D-2C79-DC500C79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/>
              <a:t>Soft Skills</a:t>
            </a:r>
          </a:p>
        </p:txBody>
      </p:sp>
      <p:pic>
        <p:nvPicPr>
          <p:cNvPr id="10" name="Picture 9" descr="A person sitting on a couch holding a computer&#10;&#10;Description automatically generated">
            <a:extLst>
              <a:ext uri="{FF2B5EF4-FFF2-40B4-BE49-F238E27FC236}">
                <a16:creationId xmlns:a16="http://schemas.microsoft.com/office/drawing/2014/main" id="{711C8C77-CD27-9D84-BCA0-B7577FC3A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1" b="5155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per plane leading white planes&#10;&#10;Description automatically generated">
            <a:extLst>
              <a:ext uri="{FF2B5EF4-FFF2-40B4-BE49-F238E27FC236}">
                <a16:creationId xmlns:a16="http://schemas.microsoft.com/office/drawing/2014/main" id="{3A0D6C6D-E0C6-32C4-55BC-DDB5629722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90" r="124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28852-CC66-2A59-1D95-54F253E0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7760" cy="1325563"/>
          </a:xfrm>
        </p:spPr>
        <p:txBody>
          <a:bodyPr/>
          <a:lstStyle/>
          <a:p>
            <a:r>
              <a:rPr lang="en-US" dirty="0"/>
              <a:t>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3D53-E432-E846-46A3-658A50CB1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the why</a:t>
            </a:r>
          </a:p>
          <a:p>
            <a:r>
              <a:rPr lang="en-US" dirty="0"/>
              <a:t>Ask questions</a:t>
            </a:r>
          </a:p>
          <a:p>
            <a:r>
              <a:rPr lang="en-US" dirty="0"/>
              <a:t>Collaborate</a:t>
            </a:r>
          </a:p>
          <a:p>
            <a:r>
              <a:rPr lang="en-US" dirty="0"/>
              <a:t>Strong opinions weakly held</a:t>
            </a:r>
          </a:p>
          <a:p>
            <a:r>
              <a:rPr lang="en-US" dirty="0"/>
              <a:t>Take initiative</a:t>
            </a:r>
          </a:p>
          <a:p>
            <a:r>
              <a:rPr lang="en-US" dirty="0"/>
              <a:t>Lead yourself</a:t>
            </a:r>
          </a:p>
        </p:txBody>
      </p:sp>
    </p:spTree>
    <p:extLst>
      <p:ext uri="{BB962C8B-B14F-4D97-AF65-F5344CB8AC3E}">
        <p14:creationId xmlns:p14="http://schemas.microsoft.com/office/powerpoint/2010/main" val="342836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14C544FD-EE0D-A19B-3FD7-7F376AAAFD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456" r="1496" b="108"/>
          <a:stretch/>
        </p:blipFill>
        <p:spPr>
          <a:xfrm>
            <a:off x="1783080" y="0"/>
            <a:ext cx="10405871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AE2D0-805F-A8DA-75FB-597748C92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FA431-1073-7356-2AA9-99DEAD7D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Don’t be a jerk</a:t>
            </a:r>
          </a:p>
          <a:p>
            <a:r>
              <a:rPr lang="en-US" sz="2000"/>
              <a:t>Patience</a:t>
            </a:r>
          </a:p>
          <a:p>
            <a:r>
              <a:rPr lang="en-US" sz="2000"/>
              <a:t>Communication</a:t>
            </a:r>
          </a:p>
          <a:p>
            <a:r>
              <a:rPr lang="en-US" sz="2000"/>
              <a:t>Don’t be afraid to reach out to the right person</a:t>
            </a:r>
          </a:p>
          <a:p>
            <a:r>
              <a:rPr lang="en-US" sz="2000"/>
              <a:t>Respect others’ time</a:t>
            </a:r>
          </a:p>
          <a:p>
            <a:r>
              <a:rPr lang="en-US" sz="2000"/>
              <a:t>Be empathetic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0200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and person's head with brain and brain sprouting&#10;&#10;Description automatically generated">
            <a:extLst>
              <a:ext uri="{FF2B5EF4-FFF2-40B4-BE49-F238E27FC236}">
                <a16:creationId xmlns:a16="http://schemas.microsoft.com/office/drawing/2014/main" id="{E958B1D0-DA8B-073E-E1DE-239077AC23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9F2C8-9D44-8E8D-1DEA-2D64AF75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 Growth Mindset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31342-6A9A-9E46-3C1D-DACF99D63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205105"/>
            <a:ext cx="6268720" cy="2512694"/>
          </a:xfrm>
        </p:spPr>
        <p:txBody>
          <a:bodyPr>
            <a:normAutofit/>
          </a:bodyPr>
          <a:lstStyle/>
          <a:p>
            <a:r>
              <a:rPr lang="en-US" dirty="0"/>
              <a:t>Never stop learning</a:t>
            </a:r>
          </a:p>
          <a:p>
            <a:r>
              <a:rPr lang="en-US" dirty="0"/>
              <a:t>Ask for help &amp; help others</a:t>
            </a:r>
          </a:p>
          <a:p>
            <a:r>
              <a:rPr lang="en-US" dirty="0"/>
              <a:t>Seize opportunities</a:t>
            </a:r>
          </a:p>
          <a:p>
            <a:r>
              <a:rPr lang="en-US" dirty="0"/>
              <a:t>Gaining and sharing knowledge</a:t>
            </a:r>
          </a:p>
        </p:txBody>
      </p:sp>
    </p:spTree>
    <p:extLst>
      <p:ext uri="{BB962C8B-B14F-4D97-AF65-F5344CB8AC3E}">
        <p14:creationId xmlns:p14="http://schemas.microsoft.com/office/powerpoint/2010/main" val="62728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green smoke&#10;&#10;Description automatically generated">
            <a:extLst>
              <a:ext uri="{FF2B5EF4-FFF2-40B4-BE49-F238E27FC236}">
                <a16:creationId xmlns:a16="http://schemas.microsoft.com/office/drawing/2014/main" id="{E3AF4057-9898-A923-9B29-A7D94C2B31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1" b="-85"/>
          <a:stretch/>
        </p:blipFill>
        <p:spPr>
          <a:xfrm>
            <a:off x="0" y="-2188"/>
            <a:ext cx="9204960" cy="68601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207EA-199A-4FB6-5E17-FEB32E633A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7480" y="0"/>
            <a:ext cx="6954520" cy="6858000"/>
          </a:xfrm>
          <a:prstGeom prst="rect">
            <a:avLst/>
          </a:prstGeom>
          <a:gradFill flip="none" rotWithShape="1">
            <a:gsLst>
              <a:gs pos="43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DABB-2C61-32C2-8F5C-30FFC05A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960" y="50800"/>
            <a:ext cx="266700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Attitude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FA0CC3-9CF1-DA95-517C-4C43577D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960" y="1576704"/>
            <a:ext cx="4566920" cy="4885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Take pride in your work</a:t>
            </a:r>
          </a:p>
          <a:p>
            <a:r>
              <a:rPr lang="en-US" dirty="0">
                <a:solidFill>
                  <a:schemeClr val="bg1"/>
                </a:solidFill>
              </a:rPr>
              <a:t>Own your code</a:t>
            </a:r>
          </a:p>
          <a:p>
            <a:r>
              <a:rPr lang="en-US" dirty="0">
                <a:solidFill>
                  <a:schemeClr val="bg1"/>
                </a:solidFill>
              </a:rPr>
              <a:t>Contribute to your culture</a:t>
            </a:r>
          </a:p>
          <a:p>
            <a:r>
              <a:rPr lang="en-US" dirty="0">
                <a:solidFill>
                  <a:schemeClr val="bg1"/>
                </a:solidFill>
              </a:rPr>
              <a:t>No broken windows</a:t>
            </a:r>
          </a:p>
        </p:txBody>
      </p:sp>
    </p:spTree>
    <p:extLst>
      <p:ext uri="{BB962C8B-B14F-4D97-AF65-F5344CB8AC3E}">
        <p14:creationId xmlns:p14="http://schemas.microsoft.com/office/powerpoint/2010/main" val="326568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sitting at a computer&#10;&#10;Description automatically generated">
            <a:extLst>
              <a:ext uri="{FF2B5EF4-FFF2-40B4-BE49-F238E27FC236}">
                <a16:creationId xmlns:a16="http://schemas.microsoft.com/office/drawing/2014/main" id="{B36B5DA2-D453-C2D4-F52E-7DD887E2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2A21F-E91C-F2CC-602E-9B9906BF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Generative AI is going to steal your job?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9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ain with a circuit board and a blue and black background&#10;&#10;Description automatically generated">
            <a:extLst>
              <a:ext uri="{FF2B5EF4-FFF2-40B4-BE49-F238E27FC236}">
                <a16:creationId xmlns:a16="http://schemas.microsoft.com/office/drawing/2014/main" id="{E3995CEE-6EF7-C090-9542-084829495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336"/>
          <a:stretch/>
        </p:blipFill>
        <p:spPr>
          <a:xfrm>
            <a:off x="3861453" y="9143"/>
            <a:ext cx="8330547" cy="6848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30316B-9504-7370-514E-8059B1DA762F}"/>
              </a:ext>
            </a:extLst>
          </p:cNvPr>
          <p:cNvSpPr/>
          <p:nvPr/>
        </p:nvSpPr>
        <p:spPr>
          <a:xfrm rot="10800000">
            <a:off x="0" y="0"/>
            <a:ext cx="6972300" cy="6858000"/>
          </a:xfrm>
          <a:prstGeom prst="rect">
            <a:avLst/>
          </a:prstGeom>
          <a:gradFill flip="none" rotWithShape="1">
            <a:gsLst>
              <a:gs pos="43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49BEC-4D95-8AB5-2F55-36931E76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457200"/>
            <a:ext cx="6446520" cy="8027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AI will have an impact</a:t>
            </a:r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E6FF9A48-45A8-22EC-C3E0-721E5AEA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60" y="1909445"/>
            <a:ext cx="4579620" cy="4351338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Gaining proficiency in unfamiliar languages and frameworks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Reducing keystrokes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Finding answers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Applying accepted solutions to existing problems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3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ain with a circuit board and a blue and black background&#10;&#10;Description automatically generated">
            <a:extLst>
              <a:ext uri="{FF2B5EF4-FFF2-40B4-BE49-F238E27FC236}">
                <a16:creationId xmlns:a16="http://schemas.microsoft.com/office/drawing/2014/main" id="{E3995CEE-6EF7-C090-9542-084829495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648" r="2"/>
          <a:stretch/>
        </p:blipFill>
        <p:spPr>
          <a:xfrm>
            <a:off x="0" y="0"/>
            <a:ext cx="8292435" cy="6848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30316B-9504-7370-514E-8059B1DA762F}"/>
              </a:ext>
            </a:extLst>
          </p:cNvPr>
          <p:cNvSpPr/>
          <p:nvPr/>
        </p:nvSpPr>
        <p:spPr>
          <a:xfrm>
            <a:off x="5219700" y="0"/>
            <a:ext cx="6972300" cy="6858000"/>
          </a:xfrm>
          <a:prstGeom prst="rect">
            <a:avLst/>
          </a:prstGeom>
          <a:gradFill flip="none" rotWithShape="1">
            <a:gsLst>
              <a:gs pos="43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49BEC-4D95-8AB5-2F55-36931E76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900" y="457200"/>
            <a:ext cx="6446520" cy="8027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Things AI Can’t Replace</a:t>
            </a:r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E6FF9A48-45A8-22EC-C3E0-721E5AEA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640" y="1909445"/>
            <a:ext cx="4579620" cy="4351338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Big picture analysis and design</a:t>
            </a:r>
          </a:p>
          <a:p>
            <a:r>
              <a:rPr lang="en-US" sz="2400" dirty="0">
                <a:solidFill>
                  <a:schemeClr val="bg1"/>
                </a:solidFill>
              </a:rPr>
              <a:t>Idiomatic and pragmatic thinking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Knowing which problem to solve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Non-functional requirements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soft skills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64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4CDF7-A319-5FE8-5E01-912E32DF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How to get promoted</a:t>
            </a:r>
          </a:p>
        </p:txBody>
      </p:sp>
      <p:pic>
        <p:nvPicPr>
          <p:cNvPr id="5" name="Content Placeholder 4" descr="A person shaking hands with a person&#10;&#10;Description automatically generated">
            <a:extLst>
              <a:ext uri="{FF2B5EF4-FFF2-40B4-BE49-F238E27FC236}">
                <a16:creationId xmlns:a16="http://schemas.microsoft.com/office/drawing/2014/main" id="{ADB5A13C-D655-17AA-0DE8-47EA879AA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1C6BD3-820E-3F9D-AD59-47484A10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Make an impact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65B6F1-6BFC-6274-EB76-F49D3094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595" y="580147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5B17A21D-0482-D26C-20B6-D1E0414C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5151" y="580147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0" descr="Visual Studio logo and symbol, meaning, history, PNG">
            <a:extLst>
              <a:ext uri="{FF2B5EF4-FFF2-40B4-BE49-F238E27FC236}">
                <a16:creationId xmlns:a16="http://schemas.microsoft.com/office/drawing/2014/main" id="{C15123EF-8638-21B2-19F7-588DE041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9414" y="600443"/>
            <a:ext cx="1273620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Postgresql, plain, wordmark, logo Icon in Devicon">
            <a:extLst>
              <a:ext uri="{FF2B5EF4-FFF2-40B4-BE49-F238E27FC236}">
                <a16:creationId xmlns:a16="http://schemas.microsoft.com/office/drawing/2014/main" id="{43BCAC28-3D02-9497-C48C-9E54C1B1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6636" y="600442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Your custom development solution with React JS| Ubidreams">
            <a:extLst>
              <a:ext uri="{FF2B5EF4-FFF2-40B4-BE49-F238E27FC236}">
                <a16:creationId xmlns:a16="http://schemas.microsoft.com/office/drawing/2014/main" id="{82821AED-7934-42F1-5D3E-49F7CD895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598" y="3767668"/>
            <a:ext cx="1254936" cy="1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6">
            <a:extLst>
              <a:ext uri="{FF2B5EF4-FFF2-40B4-BE49-F238E27FC236}">
                <a16:creationId xmlns:a16="http://schemas.microsoft.com/office/drawing/2014/main" id="{799CCA31-3261-2A73-35F4-C5F2B8A4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1898" y="2206885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Kubernetes – Logos Download">
            <a:extLst>
              <a:ext uri="{FF2B5EF4-FFF2-40B4-BE49-F238E27FC236}">
                <a16:creationId xmlns:a16="http://schemas.microsoft.com/office/drawing/2014/main" id="{C30C9188-BACA-CA21-14AD-0339EDE9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004" y="5479189"/>
            <a:ext cx="2208444" cy="11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3E3B0F-AC42-7BF9-64C1-48BB1296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066" y="5619713"/>
            <a:ext cx="2548804" cy="7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856C854E-0041-23C5-4DB5-DF5FD513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004" y="2297773"/>
            <a:ext cx="2833275" cy="85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redis plain wordmark&quot; Icon - Download for free – Iconduck">
            <a:extLst>
              <a:ext uri="{FF2B5EF4-FFF2-40B4-BE49-F238E27FC236}">
                <a16:creationId xmlns:a16="http://schemas.microsoft.com/office/drawing/2014/main" id="{B117BAEC-E3AB-C10A-D885-2AE4C5F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066" y="2209655"/>
            <a:ext cx="1030751" cy="10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D0370EC-1079-9A1C-B025-6F189F2A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61" y="778592"/>
            <a:ext cx="1208845" cy="84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>
            <a:extLst>
              <a:ext uri="{FF2B5EF4-FFF2-40B4-BE49-F238E27FC236}">
                <a16:creationId xmlns:a16="http://schemas.microsoft.com/office/drawing/2014/main" id="{4984C8DD-47A1-E555-83A9-431F2C4A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4263" y="634654"/>
            <a:ext cx="1851798" cy="9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upload.wikimedia.org/wikipedia/commons/thumb/d/...">
            <a:extLst>
              <a:ext uri="{FF2B5EF4-FFF2-40B4-BE49-F238E27FC236}">
                <a16:creationId xmlns:a16="http://schemas.microsoft.com/office/drawing/2014/main" id="{3D5E64BA-AB11-00D5-F8CF-009CE0207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88" y="2211959"/>
            <a:ext cx="1684606" cy="10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C688D40E-EAAF-379B-4703-5E170D13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88" y="622561"/>
            <a:ext cx="996404" cy="9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1597D2-E8C2-3A00-1C48-85B54FA7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950" y="3929760"/>
            <a:ext cx="1585512" cy="11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AD61C89-49A8-C964-DE00-6566ABB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5931" y="3904215"/>
            <a:ext cx="1129337" cy="11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xJS">
            <a:extLst>
              <a:ext uri="{FF2B5EF4-FFF2-40B4-BE49-F238E27FC236}">
                <a16:creationId xmlns:a16="http://schemas.microsoft.com/office/drawing/2014/main" id="{FD4FFD4A-CDD3-F75B-5045-7371BF1D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665" y="3816190"/>
            <a:ext cx="1305385" cy="13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5522B72-2D85-4B96-247B-F35101D08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3447" y="3929760"/>
            <a:ext cx="1416106" cy="11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AC OS logo - Free computer icons">
            <a:extLst>
              <a:ext uri="{FF2B5EF4-FFF2-40B4-BE49-F238E27FC236}">
                <a16:creationId xmlns:a16="http://schemas.microsoft.com/office/drawing/2014/main" id="{ABEC87A6-7C5E-3F3F-35D7-A83F60C4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2009" y="3662942"/>
            <a:ext cx="1421955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ebStorm: The Smartest JavaScript IDE, by JetBrains">
            <a:extLst>
              <a:ext uri="{FF2B5EF4-FFF2-40B4-BE49-F238E27FC236}">
                <a16:creationId xmlns:a16="http://schemas.microsoft.com/office/drawing/2014/main" id="{6657B0F5-24AE-B8EE-A473-AD82D41F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859" y="3866874"/>
            <a:ext cx="1243928" cy="12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D76FDE4-1BF9-4F88-B356-B8E2DD1B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296" y="3071514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FC0B6EEC-1A05-EC83-75F5-AA247F74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9665" y="6125927"/>
            <a:ext cx="1461237" cy="5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14B04E3-58F1-F611-DE21-D1B394E9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9" y="237638"/>
            <a:ext cx="1552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A10E5CE0-B1B4-799E-D7D9-74C05577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2863" y="4704826"/>
            <a:ext cx="1766788" cy="17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01BF40A4-2DB5-AF60-B031-F6ADDB1E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023" y="5473679"/>
            <a:ext cx="1571947" cy="13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4CB402E4-CB08-D41D-65CB-503542C3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09" y="4163120"/>
            <a:ext cx="2576611" cy="10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5FCB512F-6E4B-5F81-CA33-CE49FE69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5160" y="1337442"/>
            <a:ext cx="2348322" cy="5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942F73D-DF2F-D800-7284-524894DD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8441" y="1829853"/>
            <a:ext cx="2375338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Google Cloud Logo, symbol, meaning, history, PNG, brand">
            <a:extLst>
              <a:ext uri="{FF2B5EF4-FFF2-40B4-BE49-F238E27FC236}">
                <a16:creationId xmlns:a16="http://schemas.microsoft.com/office/drawing/2014/main" id="{3970C675-73AD-6AE7-1E66-CD9B8D1B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3892" y="5767814"/>
            <a:ext cx="1938108" cy="10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Linux logo PNG transparent image download, size: 594x720px">
            <a:extLst>
              <a:ext uri="{FF2B5EF4-FFF2-40B4-BE49-F238E27FC236}">
                <a16:creationId xmlns:a16="http://schemas.microsoft.com/office/drawing/2014/main" id="{F769AB99-B21B-7BD3-63E5-264925DB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992" y="103755"/>
            <a:ext cx="1173113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27F6ED1B-F1EB-2E9B-0C0A-38C65A65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83" y="122906"/>
            <a:ext cx="2770527" cy="74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Use &quot;IS NULL&quot; Rather Than &quot;= NULL&quot; When Upgrading to Newer Versions of SQL  Server - Deep in the Code">
            <a:extLst>
              <a:ext uri="{FF2B5EF4-FFF2-40B4-BE49-F238E27FC236}">
                <a16:creationId xmlns:a16="http://schemas.microsoft.com/office/drawing/2014/main" id="{7483E1B2-A6F0-0CE9-3E83-234FBFD4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552" y="617942"/>
            <a:ext cx="2770527" cy="7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Oracle Logo, symbol, meaning, history, PNG, brand">
            <a:extLst>
              <a:ext uri="{FF2B5EF4-FFF2-40B4-BE49-F238E27FC236}">
                <a16:creationId xmlns:a16="http://schemas.microsoft.com/office/drawing/2014/main" id="{D22966CE-C693-F42E-8ABC-B0C49FF98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5" b="26397"/>
          <a:stretch/>
        </p:blipFill>
        <p:spPr bwMode="auto">
          <a:xfrm>
            <a:off x="5255455" y="6178781"/>
            <a:ext cx="2604821" cy="6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MySQL logo and symbol, meaning, history, PNG">
            <a:extLst>
              <a:ext uri="{FF2B5EF4-FFF2-40B4-BE49-F238E27FC236}">
                <a16:creationId xmlns:a16="http://schemas.microsoft.com/office/drawing/2014/main" id="{D761EBE9-30A6-BDA5-1753-A0E77C2C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405" y="3950931"/>
            <a:ext cx="1724999" cy="10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0EC6496A-19AB-4764-BEEB-8F1D8451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852" y="229214"/>
            <a:ext cx="2619178" cy="4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8" descr="Press and Media Resources - Docker">
            <a:extLst>
              <a:ext uri="{FF2B5EF4-FFF2-40B4-BE49-F238E27FC236}">
                <a16:creationId xmlns:a16="http://schemas.microsoft.com/office/drawing/2014/main" id="{E8398BA1-A2BD-A662-E0B8-11723979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701" y="4791784"/>
            <a:ext cx="295679" cy="2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42" descr="Visual Studio Code Vector Logo - Download Free SVG Icon | Worldvectorlogo">
            <a:extLst>
              <a:ext uri="{FF2B5EF4-FFF2-40B4-BE49-F238E27FC236}">
                <a16:creationId xmlns:a16="http://schemas.microsoft.com/office/drawing/2014/main" id="{CEB0EDD3-6AF1-A124-4AB3-4BF4D2CCB1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48" descr="Rider: The Cross-Platform .NET IDE from JetBrains">
            <a:extLst>
              <a:ext uri="{FF2B5EF4-FFF2-40B4-BE49-F238E27FC236}">
                <a16:creationId xmlns:a16="http://schemas.microsoft.com/office/drawing/2014/main" id="{B7034082-579E-1EED-B87B-564DA090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9171" y="869127"/>
            <a:ext cx="1053846" cy="10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0">
            <a:extLst>
              <a:ext uri="{FF2B5EF4-FFF2-40B4-BE49-F238E27FC236}">
                <a16:creationId xmlns:a16="http://schemas.microsoft.com/office/drawing/2014/main" id="{1BD21A5C-88D7-F2A9-10A7-B5060722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200" y="2041457"/>
            <a:ext cx="1009173" cy="10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2" descr="Eclipse Logo PNG Transparent &amp; SVG Vector - Freebie Supply">
            <a:extLst>
              <a:ext uri="{FF2B5EF4-FFF2-40B4-BE49-F238E27FC236}">
                <a16:creationId xmlns:a16="http://schemas.microsoft.com/office/drawing/2014/main" id="{BBC2C681-3C73-62B4-80FF-0C1330E6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495" y="4997739"/>
            <a:ext cx="979717" cy="9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4" descr="Sublime Text - Text Editing, Done Right">
            <a:extLst>
              <a:ext uri="{FF2B5EF4-FFF2-40B4-BE49-F238E27FC236}">
                <a16:creationId xmlns:a16="http://schemas.microsoft.com/office/drawing/2014/main" id="{E425EF97-7591-B4BC-3AFD-A4A8D6A4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457" y="2887582"/>
            <a:ext cx="1392193" cy="13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88897AB5-98DC-442C-B184-4D7C778E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2097" y="4798200"/>
            <a:ext cx="1033736" cy="10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651C29B6-352D-CCFB-8774-03AEDF8D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6664" y="2637364"/>
            <a:ext cx="1143001" cy="12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650F2959-A69E-0B00-BB88-BD040F15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403" y="1970286"/>
            <a:ext cx="1215975" cy="12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elixir programming language">
            <a:extLst>
              <a:ext uri="{FF2B5EF4-FFF2-40B4-BE49-F238E27FC236}">
                <a16:creationId xmlns:a16="http://schemas.microsoft.com/office/drawing/2014/main" id="{44105926-EDBA-4AFD-43D4-0BE7CBE2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657" y="719137"/>
            <a:ext cx="952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C50986AB-977C-4F37-D9EC-3273EAE8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905" y="1240571"/>
            <a:ext cx="1600615" cy="152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08D7B5F4-964A-2D17-1566-19BF73E8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95" y="1695253"/>
            <a:ext cx="1834055" cy="6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>
            <a:extLst>
              <a:ext uri="{FF2B5EF4-FFF2-40B4-BE49-F238E27FC236}">
                <a16:creationId xmlns:a16="http://schemas.microsoft.com/office/drawing/2014/main" id="{B146A9BC-4850-F5CB-0F32-27B3B428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374" y="3956370"/>
            <a:ext cx="2434362" cy="12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Logo of Haskell">
            <a:extLst>
              <a:ext uri="{FF2B5EF4-FFF2-40B4-BE49-F238E27FC236}">
                <a16:creationId xmlns:a16="http://schemas.microsoft.com/office/drawing/2014/main" id="{91BD9DBA-8096-25D0-65DF-073AC5EA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6664" y="2026065"/>
            <a:ext cx="23812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6BF0FB52-0304-0AB3-8AF5-0911822B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4784" y="3851082"/>
            <a:ext cx="1140405" cy="208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FA71167F-15B4-3C83-EF7F-0377AD46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626" y="2973597"/>
            <a:ext cx="1377877" cy="1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>
            <a:extLst>
              <a:ext uri="{FF2B5EF4-FFF2-40B4-BE49-F238E27FC236}">
                <a16:creationId xmlns:a16="http://schemas.microsoft.com/office/drawing/2014/main" id="{8829F65C-25F7-E2AB-2DF8-9F64F435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10" y="4943561"/>
            <a:ext cx="1886277" cy="14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4">
            <a:extLst>
              <a:ext uri="{FF2B5EF4-FFF2-40B4-BE49-F238E27FC236}">
                <a16:creationId xmlns:a16="http://schemas.microsoft.com/office/drawing/2014/main" id="{1F899891-4714-651B-C437-D4C02AD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7600" y="50737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6">
            <a:extLst>
              <a:ext uri="{FF2B5EF4-FFF2-40B4-BE49-F238E27FC236}">
                <a16:creationId xmlns:a16="http://schemas.microsoft.com/office/drawing/2014/main" id="{EC0A7D9D-3D4C-1E48-9BB7-09C8DF70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32" y="1411248"/>
            <a:ext cx="1243928" cy="12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8">
            <a:extLst>
              <a:ext uri="{FF2B5EF4-FFF2-40B4-BE49-F238E27FC236}">
                <a16:creationId xmlns:a16="http://schemas.microsoft.com/office/drawing/2014/main" id="{235EC6E7-6ACD-8FC5-A70F-DF2D4D42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059" y="279853"/>
            <a:ext cx="19050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4">
            <a:extLst>
              <a:ext uri="{FF2B5EF4-FFF2-40B4-BE49-F238E27FC236}">
                <a16:creationId xmlns:a16="http://schemas.microsoft.com/office/drawing/2014/main" id="{7CC1D153-4318-FB65-09D2-4CEBCFA1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125" y="3996961"/>
            <a:ext cx="1783707" cy="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8" descr="Laravel - Wikipedia">
            <a:extLst>
              <a:ext uri="{FF2B5EF4-FFF2-40B4-BE49-F238E27FC236}">
                <a16:creationId xmlns:a16="http://schemas.microsoft.com/office/drawing/2014/main" id="{C81D3A72-0D71-D091-3771-DFF2C988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712" y="4896306"/>
            <a:ext cx="1523901" cy="15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0" descr="WordPress.com - Wikipedia">
            <a:extLst>
              <a:ext uri="{FF2B5EF4-FFF2-40B4-BE49-F238E27FC236}">
                <a16:creationId xmlns:a16="http://schemas.microsoft.com/office/drawing/2014/main" id="{4DFCBBF7-9682-C516-04D6-05B69565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8615" y="2177341"/>
            <a:ext cx="1212109" cy="12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2" descr="Git - Logo Downloads">
            <a:extLst>
              <a:ext uri="{FF2B5EF4-FFF2-40B4-BE49-F238E27FC236}">
                <a16:creationId xmlns:a16="http://schemas.microsoft.com/office/drawing/2014/main" id="{5E3C2D9E-9188-85FA-1BE7-8606792A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788" y="4359541"/>
            <a:ext cx="1110394" cy="11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2" descr="What is GitHub? — Pythia Foundations">
            <a:extLst>
              <a:ext uri="{FF2B5EF4-FFF2-40B4-BE49-F238E27FC236}">
                <a16:creationId xmlns:a16="http://schemas.microsoft.com/office/drawing/2014/main" id="{12CAE05A-413B-8F25-CA95-D07178D8E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76" r="18425"/>
          <a:stretch/>
        </p:blipFill>
        <p:spPr bwMode="auto">
          <a:xfrm>
            <a:off x="2409349" y="3479311"/>
            <a:ext cx="1636164" cy="144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4" descr="What is Android?">
            <a:extLst>
              <a:ext uri="{FF2B5EF4-FFF2-40B4-BE49-F238E27FC236}">
                <a16:creationId xmlns:a16="http://schemas.microsoft.com/office/drawing/2014/main" id="{95306C83-B061-C506-8506-93BE586A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028" y="2740427"/>
            <a:ext cx="1553047" cy="18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6" descr="Build Yourself a Redux - The Zapier Engineering Blog | Zapier">
            <a:extLst>
              <a:ext uri="{FF2B5EF4-FFF2-40B4-BE49-F238E27FC236}">
                <a16:creationId xmlns:a16="http://schemas.microsoft.com/office/drawing/2014/main" id="{3FB54F10-708D-0526-9E3E-D967F9B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0052" y="2405214"/>
            <a:ext cx="2247676" cy="175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8" descr="Advanced Load Balancer, Web Server, &amp; Reverse Proxy - NGINX">
            <a:extLst>
              <a:ext uri="{FF2B5EF4-FFF2-40B4-BE49-F238E27FC236}">
                <a16:creationId xmlns:a16="http://schemas.microsoft.com/office/drawing/2014/main" id="{04B65D76-BA8F-7B06-CD5D-7B3E49F8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492" y="1345353"/>
            <a:ext cx="3081532" cy="10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0" descr="iOS | Apple Wiki | Fandom">
            <a:extLst>
              <a:ext uri="{FF2B5EF4-FFF2-40B4-BE49-F238E27FC236}">
                <a16:creationId xmlns:a16="http://schemas.microsoft.com/office/drawing/2014/main" id="{1E643B7E-6008-FFED-2B29-268E4E18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9651" y="3099040"/>
            <a:ext cx="3398943" cy="106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2" descr="Xamarin Mobile App Development | Clarity">
            <a:extLst>
              <a:ext uri="{FF2B5EF4-FFF2-40B4-BE49-F238E27FC236}">
                <a16:creationId xmlns:a16="http://schemas.microsoft.com/office/drawing/2014/main" id="{FF2A5A07-775C-4E49-215E-745286A9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870" y="5422829"/>
            <a:ext cx="1753008" cy="12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4" descr="Blazor now in official preview! - .NET Blog">
            <a:extLst>
              <a:ext uri="{FF2B5EF4-FFF2-40B4-BE49-F238E27FC236}">
                <a16:creationId xmlns:a16="http://schemas.microsoft.com/office/drawing/2014/main" id="{9F2616DB-C132-71E6-96BA-D102305F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422" y="4628374"/>
            <a:ext cx="1338105" cy="1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6" descr="upload.wikimedia.org/wikipedia/commons/thumb/d/...">
            <a:extLst>
              <a:ext uri="{FF2B5EF4-FFF2-40B4-BE49-F238E27FC236}">
                <a16:creationId xmlns:a16="http://schemas.microsoft.com/office/drawing/2014/main" id="{50BE7C4A-5E31-3710-6ACD-DC39356B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4250" y="3836831"/>
            <a:ext cx="1523040" cy="5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90" descr="Yarn (package manager) - Wikipedia">
            <a:extLst>
              <a:ext uri="{FF2B5EF4-FFF2-40B4-BE49-F238E27FC236}">
                <a16:creationId xmlns:a16="http://schemas.microsoft.com/office/drawing/2014/main" id="{1A27D1D1-EC7C-76D3-C9E5-634763FE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4015" y="2224433"/>
            <a:ext cx="2456309" cy="11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96" descr="Postman Logo PNG Vectors Free Download">
            <a:extLst>
              <a:ext uri="{FF2B5EF4-FFF2-40B4-BE49-F238E27FC236}">
                <a16:creationId xmlns:a16="http://schemas.microsoft.com/office/drawing/2014/main" id="{B3866CC5-6058-E341-D908-281AE9FF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117" y="5023818"/>
            <a:ext cx="1071229" cy="10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4" descr="Ionic Reviews 2023: Details, Pricing, &amp; Features | G2">
            <a:extLst>
              <a:ext uri="{FF2B5EF4-FFF2-40B4-BE49-F238E27FC236}">
                <a16:creationId xmlns:a16="http://schemas.microsoft.com/office/drawing/2014/main" id="{DDF40CAA-7FDF-9FDD-5201-6039E14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965" y="3033120"/>
            <a:ext cx="2080871" cy="10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106" descr="The Next.js logo, a stylization of its name">
            <a:extLst>
              <a:ext uri="{FF2B5EF4-FFF2-40B4-BE49-F238E27FC236}">
                <a16:creationId xmlns:a16="http://schemas.microsoft.com/office/drawing/2014/main" id="{1FD4EEBB-CC48-BFCC-2D44-5845E38C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8496" y="1012270"/>
            <a:ext cx="2179027" cy="4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08" descr="Nestjs, logo Icon in Vector Logo">
            <a:extLst>
              <a:ext uri="{FF2B5EF4-FFF2-40B4-BE49-F238E27FC236}">
                <a16:creationId xmlns:a16="http://schemas.microsoft.com/office/drawing/2014/main" id="{E60AB0FF-A8AB-D0C5-7C12-80F69A8E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3083" y="1882300"/>
            <a:ext cx="2590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A2E0887-9CA7-36D7-4DD2-07BE5AFB3BEA}"/>
              </a:ext>
            </a:extLst>
          </p:cNvPr>
          <p:cNvSpPr/>
          <p:nvPr/>
        </p:nvSpPr>
        <p:spPr>
          <a:xfrm>
            <a:off x="-44564" y="0"/>
            <a:ext cx="1223772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6000"/>
                </a:schemeClr>
              </a:gs>
              <a:gs pos="100000">
                <a:schemeClr val="tx1"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23D204A8-0E03-1D95-6875-5D1EC862D9A8}"/>
              </a:ext>
            </a:extLst>
          </p:cNvPr>
          <p:cNvGrpSpPr/>
          <p:nvPr/>
        </p:nvGrpSpPr>
        <p:grpSpPr>
          <a:xfrm>
            <a:off x="3944430" y="2503037"/>
            <a:ext cx="4565070" cy="1332225"/>
            <a:chOff x="2636004" y="-1208420"/>
            <a:chExt cx="4565070" cy="1332225"/>
          </a:xfrm>
          <a:solidFill>
            <a:schemeClr val="tx1"/>
          </a:solidFill>
          <a:effectLst>
            <a:glow rad="127000">
              <a:schemeClr val="bg1">
                <a:alpha val="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064" name="Rectangle: Rounded Corners 2063">
              <a:extLst>
                <a:ext uri="{FF2B5EF4-FFF2-40B4-BE49-F238E27FC236}">
                  <a16:creationId xmlns:a16="http://schemas.microsoft.com/office/drawing/2014/main" id="{CCBE67C3-7F7E-54C6-468F-861FEAED9A24}"/>
                </a:ext>
              </a:extLst>
            </p:cNvPr>
            <p:cNvSpPr/>
            <p:nvPr/>
          </p:nvSpPr>
          <p:spPr>
            <a:xfrm>
              <a:off x="2636004" y="-1208420"/>
              <a:ext cx="4565070" cy="1332225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>
              <a:glow rad="571500">
                <a:schemeClr val="bg1">
                  <a:alpha val="32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D73ABAC4-7113-26CA-57FE-67B58E49F053}"/>
                </a:ext>
              </a:extLst>
            </p:cNvPr>
            <p:cNvSpPr txBox="1"/>
            <p:nvPr/>
          </p:nvSpPr>
          <p:spPr>
            <a:xfrm>
              <a:off x="2855972" y="-1070072"/>
              <a:ext cx="4141327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Software Engineering</a:t>
              </a: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94EFFF1-8ED5-3E5A-20FD-EA845BC24E88}"/>
                </a:ext>
              </a:extLst>
            </p:cNvPr>
            <p:cNvSpPr txBox="1"/>
            <p:nvPr/>
          </p:nvSpPr>
          <p:spPr>
            <a:xfrm>
              <a:off x="3028142" y="-521350"/>
              <a:ext cx="3854710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The Good Bits (the bits AI can’t replace)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15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25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25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5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75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0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25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75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0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5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25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875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9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925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975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2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750"/>
                            </p:stCondLst>
                            <p:childTnLst>
                              <p:par>
                                <p:cTn id="2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1250"/>
                            </p:stCondLst>
                            <p:childTnLst>
                              <p:par>
                                <p:cTn id="2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25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75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0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57386-CD07-A4BF-6B3C-4ACDA821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Software Engineer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0E2E3-FB25-CBDC-E923-DAB621ED2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/>
              <a:t>5+ years experience with SPA web application development</a:t>
            </a:r>
          </a:p>
          <a:p>
            <a:pPr lvl="1"/>
            <a:r>
              <a:rPr lang="en-US" sz="2000"/>
              <a:t>Angular, TypeScript, SASS</a:t>
            </a:r>
          </a:p>
          <a:p>
            <a:r>
              <a:rPr lang="en-US" sz="2000"/>
              <a:t>3+ years .NET development</a:t>
            </a:r>
          </a:p>
          <a:p>
            <a:pPr lvl="1"/>
            <a:r>
              <a:rPr lang="en-US" sz="2000"/>
              <a:t>RESTful API design</a:t>
            </a:r>
          </a:p>
          <a:p>
            <a:pPr lvl="1"/>
            <a:r>
              <a:rPr lang="en-US" sz="2000"/>
              <a:t>F# a plus</a:t>
            </a:r>
          </a:p>
          <a:p>
            <a:r>
              <a:rPr lang="en-US" sz="2000"/>
              <a:t>3+ years experience with PostgreSQL and database optimization</a:t>
            </a:r>
          </a:p>
          <a:p>
            <a:r>
              <a:rPr lang="en-US" sz="2000"/>
              <a:t>3+ years experience with NodeJS, NestJS and Redis</a:t>
            </a:r>
          </a:p>
          <a:p>
            <a:r>
              <a:rPr lang="en-US" sz="2000"/>
              <a:t>3+ years Azure experience with Kubernetes</a:t>
            </a:r>
          </a:p>
          <a:p>
            <a:r>
              <a:rPr lang="en-US" sz="2000"/>
              <a:t>Jenkins, BitBucket, JetBrains Rider, Bootstrap experience a must</a:t>
            </a:r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D45C5522-090D-108B-E1E1-B96CC10779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4" r="248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68EFD3-8985-D879-6937-22B9A23ECA34}"/>
              </a:ext>
            </a:extLst>
          </p:cNvPr>
          <p:cNvSpPr/>
          <p:nvPr/>
        </p:nvSpPr>
        <p:spPr>
          <a:xfrm>
            <a:off x="-92598" y="0"/>
            <a:ext cx="12284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2" name="Picture 20" descr="Pontiac Phoenix 2.8, 1980 [Auta5P ID:11836 EN]">
            <a:extLst>
              <a:ext uri="{FF2B5EF4-FFF2-40B4-BE49-F238E27FC236}">
                <a16:creationId xmlns:a16="http://schemas.microsoft.com/office/drawing/2014/main" id="{1A7394DD-5EB1-5425-936D-720FEFBC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997" y="223253"/>
            <a:ext cx="8576252" cy="643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2022 Buick Encore GX Interior | Greg Hubler Buick GMC">
            <a:extLst>
              <a:ext uri="{FF2B5EF4-FFF2-40B4-BE49-F238E27FC236}">
                <a16:creationId xmlns:a16="http://schemas.microsoft.com/office/drawing/2014/main" id="{CF38D1DD-93AE-A6B7-37E6-B3031AA6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79" y="1098760"/>
            <a:ext cx="11651198" cy="46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0 Honda Odyssey Interior Features | Planet Honda">
            <a:extLst>
              <a:ext uri="{FF2B5EF4-FFF2-40B4-BE49-F238E27FC236}">
                <a16:creationId xmlns:a16="http://schemas.microsoft.com/office/drawing/2014/main" id="{FBAA7110-4C09-2306-892D-D814E44D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79" y="1098760"/>
            <a:ext cx="11651198" cy="461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2015 Tartan Prancer - How Car Specs">
            <a:extLst>
              <a:ext uri="{FF2B5EF4-FFF2-40B4-BE49-F238E27FC236}">
                <a16:creationId xmlns:a16="http://schemas.microsoft.com/office/drawing/2014/main" id="{B6F4E4B6-1680-38AE-6825-351FE89D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94" y="168967"/>
            <a:ext cx="10465214" cy="65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Tesla Interior Design Changed the Way All Cars Feel">
            <a:extLst>
              <a:ext uri="{FF2B5EF4-FFF2-40B4-BE49-F238E27FC236}">
                <a16:creationId xmlns:a16="http://schemas.microsoft.com/office/drawing/2014/main" id="{D42A7491-2DB9-2B39-0493-F197655D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703" y="122362"/>
            <a:ext cx="8847996" cy="66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2022 Honda Civic Hatchback Shown in Japan with Red Stitch Interior | 11th  Gen Civic Forum">
            <a:extLst>
              <a:ext uri="{FF2B5EF4-FFF2-40B4-BE49-F238E27FC236}">
                <a16:creationId xmlns:a16="http://schemas.microsoft.com/office/drawing/2014/main" id="{E0A400AD-A6AF-8177-959E-ADF8CF41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746" y="549625"/>
            <a:ext cx="11799910" cy="58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elp Save the Stick Shift in 2022 With These New Manual Cars">
            <a:extLst>
              <a:ext uri="{FF2B5EF4-FFF2-40B4-BE49-F238E27FC236}">
                <a16:creationId xmlns:a16="http://schemas.microsoft.com/office/drawing/2014/main" id="{034A7896-839A-46FB-B74F-553AEA47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638" y="223253"/>
            <a:ext cx="9796724" cy="65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 18-Wheeler That Feels Like Home | WIRED">
            <a:extLst>
              <a:ext uri="{FF2B5EF4-FFF2-40B4-BE49-F238E27FC236}">
                <a16:creationId xmlns:a16="http://schemas.microsoft.com/office/drawing/2014/main" id="{517EECA7-AA82-701C-E7CD-0CD84C94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761" y="168967"/>
            <a:ext cx="9796724" cy="652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CF40-5601-57B0-DC57-38E29CA219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3685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42C5BF-114B-FE52-4486-0E00E836606B}"/>
              </a:ext>
            </a:extLst>
          </p:cNvPr>
          <p:cNvGrpSpPr/>
          <p:nvPr/>
        </p:nvGrpSpPr>
        <p:grpSpPr>
          <a:xfrm>
            <a:off x="4082266" y="1599947"/>
            <a:ext cx="6907543" cy="4728207"/>
            <a:chOff x="3520440" y="1893570"/>
            <a:chExt cx="5554980" cy="38023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EF3790-FFFD-DFDF-9B74-C46C2C0E1E48}"/>
                </a:ext>
              </a:extLst>
            </p:cNvPr>
            <p:cNvSpPr/>
            <p:nvPr/>
          </p:nvSpPr>
          <p:spPr>
            <a:xfrm>
              <a:off x="5925616" y="1893570"/>
              <a:ext cx="744627" cy="509696"/>
            </a:xfrm>
            <a:custGeom>
              <a:avLst/>
              <a:gdLst>
                <a:gd name="connsiteX0" fmla="*/ 0 w 744627"/>
                <a:gd name="connsiteY0" fmla="*/ 509696 h 509696"/>
                <a:gd name="connsiteX1" fmla="*/ 372313 w 744627"/>
                <a:gd name="connsiteY1" fmla="*/ 0 h 509696"/>
                <a:gd name="connsiteX2" fmla="*/ 372314 w 744627"/>
                <a:gd name="connsiteY2" fmla="*/ 0 h 509696"/>
                <a:gd name="connsiteX3" fmla="*/ 744627 w 744627"/>
                <a:gd name="connsiteY3" fmla="*/ 509696 h 509696"/>
                <a:gd name="connsiteX4" fmla="*/ 0 w 744627"/>
                <a:gd name="connsiteY4" fmla="*/ 509696 h 50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4627" h="509696">
                  <a:moveTo>
                    <a:pt x="0" y="509696"/>
                  </a:moveTo>
                  <a:lnTo>
                    <a:pt x="372313" y="0"/>
                  </a:lnTo>
                  <a:lnTo>
                    <a:pt x="372314" y="0"/>
                  </a:lnTo>
                  <a:lnTo>
                    <a:pt x="744627" y="509696"/>
                  </a:lnTo>
                  <a:lnTo>
                    <a:pt x="0" y="5096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5A28B9-5BA8-A229-C69A-B536C9A70614}"/>
                </a:ext>
              </a:extLst>
            </p:cNvPr>
            <p:cNvSpPr/>
            <p:nvPr/>
          </p:nvSpPr>
          <p:spPr>
            <a:xfrm>
              <a:off x="5526224" y="2403266"/>
              <a:ext cx="1543411" cy="546766"/>
            </a:xfrm>
            <a:custGeom>
              <a:avLst/>
              <a:gdLst>
                <a:gd name="connsiteX0" fmla="*/ 0 w 1543411"/>
                <a:gd name="connsiteY0" fmla="*/ 546766 h 546766"/>
                <a:gd name="connsiteX1" fmla="*/ 399391 w 1543411"/>
                <a:gd name="connsiteY1" fmla="*/ 0 h 546766"/>
                <a:gd name="connsiteX2" fmla="*/ 1144020 w 1543411"/>
                <a:gd name="connsiteY2" fmla="*/ 0 h 546766"/>
                <a:gd name="connsiteX3" fmla="*/ 1543411 w 1543411"/>
                <a:gd name="connsiteY3" fmla="*/ 546766 h 546766"/>
                <a:gd name="connsiteX4" fmla="*/ 0 w 1543411"/>
                <a:gd name="connsiteY4" fmla="*/ 546766 h 54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411" h="546766">
                  <a:moveTo>
                    <a:pt x="0" y="546766"/>
                  </a:moveTo>
                  <a:lnTo>
                    <a:pt x="399391" y="0"/>
                  </a:lnTo>
                  <a:lnTo>
                    <a:pt x="1144020" y="0"/>
                  </a:lnTo>
                  <a:lnTo>
                    <a:pt x="1543411" y="546766"/>
                  </a:lnTo>
                  <a:lnTo>
                    <a:pt x="0" y="546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2007" tIns="41910" rIns="312007" bIns="4191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3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6C24B5-9C66-D641-7A57-412504364753}"/>
                </a:ext>
              </a:extLst>
            </p:cNvPr>
            <p:cNvSpPr/>
            <p:nvPr/>
          </p:nvSpPr>
          <p:spPr>
            <a:xfrm>
              <a:off x="3520440" y="2950033"/>
              <a:ext cx="5554980" cy="2745916"/>
            </a:xfrm>
            <a:custGeom>
              <a:avLst/>
              <a:gdLst>
                <a:gd name="connsiteX0" fmla="*/ 0 w 5554980"/>
                <a:gd name="connsiteY0" fmla="*/ 2745916 h 2745916"/>
                <a:gd name="connsiteX1" fmla="*/ 2005782 w 5554980"/>
                <a:gd name="connsiteY1" fmla="*/ 0 h 2745916"/>
                <a:gd name="connsiteX2" fmla="*/ 3549198 w 5554980"/>
                <a:gd name="connsiteY2" fmla="*/ 0 h 2745916"/>
                <a:gd name="connsiteX3" fmla="*/ 5554980 w 5554980"/>
                <a:gd name="connsiteY3" fmla="*/ 2745916 h 2745916"/>
                <a:gd name="connsiteX4" fmla="*/ 0 w 5554980"/>
                <a:gd name="connsiteY4" fmla="*/ 2745916 h 27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2745916">
                  <a:moveTo>
                    <a:pt x="0" y="2745916"/>
                  </a:moveTo>
                  <a:lnTo>
                    <a:pt x="2005782" y="0"/>
                  </a:lnTo>
                  <a:lnTo>
                    <a:pt x="3549198" y="0"/>
                  </a:lnTo>
                  <a:lnTo>
                    <a:pt x="5554980" y="2745916"/>
                  </a:lnTo>
                  <a:lnTo>
                    <a:pt x="0" y="27459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54671" tIns="82550" rIns="1054672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8086F-5654-F536-B815-C8CDF4CEA5FF}"/>
              </a:ext>
            </a:extLst>
          </p:cNvPr>
          <p:cNvGrpSpPr/>
          <p:nvPr/>
        </p:nvGrpSpPr>
        <p:grpSpPr>
          <a:xfrm>
            <a:off x="4082264" y="1599947"/>
            <a:ext cx="6907543" cy="4728207"/>
            <a:chOff x="3520440" y="1893570"/>
            <a:chExt cx="5554980" cy="380237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20017B-4AAD-5C72-645B-CCC2FE39A65A}"/>
                </a:ext>
              </a:extLst>
            </p:cNvPr>
            <p:cNvSpPr/>
            <p:nvPr/>
          </p:nvSpPr>
          <p:spPr>
            <a:xfrm>
              <a:off x="5476159" y="1893570"/>
              <a:ext cx="1643541" cy="1125002"/>
            </a:xfrm>
            <a:custGeom>
              <a:avLst/>
              <a:gdLst>
                <a:gd name="connsiteX0" fmla="*/ 0 w 1643541"/>
                <a:gd name="connsiteY0" fmla="*/ 1125002 h 1125002"/>
                <a:gd name="connsiteX1" fmla="*/ 821769 w 1643541"/>
                <a:gd name="connsiteY1" fmla="*/ 0 h 1125002"/>
                <a:gd name="connsiteX2" fmla="*/ 821772 w 1643541"/>
                <a:gd name="connsiteY2" fmla="*/ 0 h 1125002"/>
                <a:gd name="connsiteX3" fmla="*/ 1643541 w 1643541"/>
                <a:gd name="connsiteY3" fmla="*/ 1125002 h 1125002"/>
                <a:gd name="connsiteX4" fmla="*/ 0 w 1643541"/>
                <a:gd name="connsiteY4" fmla="*/ 1125002 h 112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541" h="1125002">
                  <a:moveTo>
                    <a:pt x="0" y="1125002"/>
                  </a:moveTo>
                  <a:lnTo>
                    <a:pt x="821769" y="0"/>
                  </a:lnTo>
                  <a:lnTo>
                    <a:pt x="821772" y="0"/>
                  </a:lnTo>
                  <a:lnTo>
                    <a:pt x="1643541" y="1125002"/>
                  </a:lnTo>
                  <a:lnTo>
                    <a:pt x="0" y="11250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60DBEF-445F-FB6D-ED0A-E5BF11359537}"/>
                </a:ext>
              </a:extLst>
            </p:cNvPr>
            <p:cNvSpPr/>
            <p:nvPr/>
          </p:nvSpPr>
          <p:spPr>
            <a:xfrm>
              <a:off x="4794897" y="3018572"/>
              <a:ext cx="3006064" cy="932646"/>
            </a:xfrm>
            <a:custGeom>
              <a:avLst/>
              <a:gdLst>
                <a:gd name="connsiteX0" fmla="*/ 0 w 3006064"/>
                <a:gd name="connsiteY0" fmla="*/ 932646 h 932646"/>
                <a:gd name="connsiteX1" fmla="*/ 681261 w 3006064"/>
                <a:gd name="connsiteY1" fmla="*/ 0 h 932646"/>
                <a:gd name="connsiteX2" fmla="*/ 2324803 w 3006064"/>
                <a:gd name="connsiteY2" fmla="*/ 0 h 932646"/>
                <a:gd name="connsiteX3" fmla="*/ 3006064 w 3006064"/>
                <a:gd name="connsiteY3" fmla="*/ 932646 h 932646"/>
                <a:gd name="connsiteX4" fmla="*/ 0 w 3006064"/>
                <a:gd name="connsiteY4" fmla="*/ 932646 h 93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064" h="932646">
                  <a:moveTo>
                    <a:pt x="0" y="932646"/>
                  </a:moveTo>
                  <a:lnTo>
                    <a:pt x="681261" y="0"/>
                  </a:lnTo>
                  <a:lnTo>
                    <a:pt x="2324803" y="0"/>
                  </a:lnTo>
                  <a:lnTo>
                    <a:pt x="3006064" y="932646"/>
                  </a:lnTo>
                  <a:lnTo>
                    <a:pt x="0" y="9326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7182" tIns="71120" rIns="597181" bIns="71120" numCol="1" spcCol="1270" anchor="ctr" anchorCtr="0">
              <a:noAutofit/>
            </a:bodyPr>
            <a:lstStyle/>
            <a:p>
              <a:pPr marL="0" lvl="0" indent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6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778E81-78DE-4A76-A9C1-9B6191C839BC}"/>
                </a:ext>
              </a:extLst>
            </p:cNvPr>
            <p:cNvSpPr/>
            <p:nvPr/>
          </p:nvSpPr>
          <p:spPr>
            <a:xfrm>
              <a:off x="3520440" y="3951218"/>
              <a:ext cx="5554980" cy="1744731"/>
            </a:xfrm>
            <a:custGeom>
              <a:avLst/>
              <a:gdLst>
                <a:gd name="connsiteX0" fmla="*/ 0 w 5554980"/>
                <a:gd name="connsiteY0" fmla="*/ 1744731 h 1744731"/>
                <a:gd name="connsiteX1" fmla="*/ 1274456 w 5554980"/>
                <a:gd name="connsiteY1" fmla="*/ 0 h 1744731"/>
                <a:gd name="connsiteX2" fmla="*/ 4280524 w 5554980"/>
                <a:gd name="connsiteY2" fmla="*/ 0 h 1744731"/>
                <a:gd name="connsiteX3" fmla="*/ 5554980 w 5554980"/>
                <a:gd name="connsiteY3" fmla="*/ 1744731 h 1744731"/>
                <a:gd name="connsiteX4" fmla="*/ 0 w 5554980"/>
                <a:gd name="connsiteY4" fmla="*/ 1744731 h 17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1744731">
                  <a:moveTo>
                    <a:pt x="0" y="1744731"/>
                  </a:moveTo>
                  <a:lnTo>
                    <a:pt x="1274456" y="0"/>
                  </a:lnTo>
                  <a:lnTo>
                    <a:pt x="4280524" y="0"/>
                  </a:lnTo>
                  <a:lnTo>
                    <a:pt x="5554980" y="1744731"/>
                  </a:lnTo>
                  <a:lnTo>
                    <a:pt x="0" y="174473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54671" tIns="82550" rIns="1054672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AE92E3-099B-4F08-1BF9-7EFFDBCC8D3A}"/>
              </a:ext>
            </a:extLst>
          </p:cNvPr>
          <p:cNvGrpSpPr/>
          <p:nvPr/>
        </p:nvGrpSpPr>
        <p:grpSpPr>
          <a:xfrm>
            <a:off x="4082264" y="1599947"/>
            <a:ext cx="6907543" cy="4728207"/>
            <a:chOff x="3520440" y="1893570"/>
            <a:chExt cx="5554980" cy="380237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93B5FD-7836-0E59-ADE6-CFB5ECC6FFF2}"/>
                </a:ext>
              </a:extLst>
            </p:cNvPr>
            <p:cNvSpPr/>
            <p:nvPr/>
          </p:nvSpPr>
          <p:spPr>
            <a:xfrm>
              <a:off x="5465131" y="1893570"/>
              <a:ext cx="1665597" cy="1146246"/>
            </a:xfrm>
            <a:custGeom>
              <a:avLst/>
              <a:gdLst>
                <a:gd name="connsiteX0" fmla="*/ 0 w 1543215"/>
                <a:gd name="connsiteY0" fmla="*/ 1056329 h 1056329"/>
                <a:gd name="connsiteX1" fmla="*/ 771606 w 1543215"/>
                <a:gd name="connsiteY1" fmla="*/ 0 h 1056329"/>
                <a:gd name="connsiteX2" fmla="*/ 771609 w 1543215"/>
                <a:gd name="connsiteY2" fmla="*/ 0 h 1056329"/>
                <a:gd name="connsiteX3" fmla="*/ 1543215 w 1543215"/>
                <a:gd name="connsiteY3" fmla="*/ 1056329 h 1056329"/>
                <a:gd name="connsiteX4" fmla="*/ 0 w 1543215"/>
                <a:gd name="connsiteY4" fmla="*/ 1056329 h 105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215" h="1056329">
                  <a:moveTo>
                    <a:pt x="0" y="1056329"/>
                  </a:moveTo>
                  <a:lnTo>
                    <a:pt x="771606" y="0"/>
                  </a:lnTo>
                  <a:lnTo>
                    <a:pt x="771609" y="0"/>
                  </a:lnTo>
                  <a:lnTo>
                    <a:pt x="1543215" y="1056329"/>
                  </a:lnTo>
                  <a:lnTo>
                    <a:pt x="0" y="10563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29F5A0-4E6A-22A5-ECE3-6B5B9FEA09CA}"/>
                </a:ext>
              </a:extLst>
            </p:cNvPr>
            <p:cNvSpPr/>
            <p:nvPr/>
          </p:nvSpPr>
          <p:spPr>
            <a:xfrm>
              <a:off x="3865504" y="2949899"/>
              <a:ext cx="4864851" cy="2273657"/>
            </a:xfrm>
            <a:custGeom>
              <a:avLst/>
              <a:gdLst>
                <a:gd name="connsiteX0" fmla="*/ 0 w 4864851"/>
                <a:gd name="connsiteY0" fmla="*/ 2273657 h 2273657"/>
                <a:gd name="connsiteX1" fmla="*/ 1660815 w 4864851"/>
                <a:gd name="connsiteY1" fmla="*/ 0 h 2273657"/>
                <a:gd name="connsiteX2" fmla="*/ 3204036 w 4864851"/>
                <a:gd name="connsiteY2" fmla="*/ 0 h 2273657"/>
                <a:gd name="connsiteX3" fmla="*/ 4864851 w 4864851"/>
                <a:gd name="connsiteY3" fmla="*/ 2273657 h 2273657"/>
                <a:gd name="connsiteX4" fmla="*/ 0 w 4864851"/>
                <a:gd name="connsiteY4" fmla="*/ 2273657 h 227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4851" h="2273657">
                  <a:moveTo>
                    <a:pt x="0" y="2273657"/>
                  </a:moveTo>
                  <a:lnTo>
                    <a:pt x="1660815" y="0"/>
                  </a:lnTo>
                  <a:lnTo>
                    <a:pt x="3204036" y="0"/>
                  </a:lnTo>
                  <a:lnTo>
                    <a:pt x="4864851" y="2273657"/>
                  </a:lnTo>
                  <a:lnTo>
                    <a:pt x="0" y="22736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32629" tIns="81280" rIns="932629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B9D4EC-3A0F-485E-75C7-1898802AACBB}"/>
                </a:ext>
              </a:extLst>
            </p:cNvPr>
            <p:cNvSpPr/>
            <p:nvPr/>
          </p:nvSpPr>
          <p:spPr>
            <a:xfrm>
              <a:off x="3520440" y="5223557"/>
              <a:ext cx="5554980" cy="472392"/>
            </a:xfrm>
            <a:custGeom>
              <a:avLst/>
              <a:gdLst>
                <a:gd name="connsiteX0" fmla="*/ 0 w 5554980"/>
                <a:gd name="connsiteY0" fmla="*/ 472392 h 472392"/>
                <a:gd name="connsiteX1" fmla="*/ 345063 w 5554980"/>
                <a:gd name="connsiteY1" fmla="*/ 0 h 472392"/>
                <a:gd name="connsiteX2" fmla="*/ 5209917 w 5554980"/>
                <a:gd name="connsiteY2" fmla="*/ 0 h 472392"/>
                <a:gd name="connsiteX3" fmla="*/ 5554980 w 5554980"/>
                <a:gd name="connsiteY3" fmla="*/ 472392 h 472392"/>
                <a:gd name="connsiteX4" fmla="*/ 0 w 5554980"/>
                <a:gd name="connsiteY4" fmla="*/ 472392 h 47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472392">
                  <a:moveTo>
                    <a:pt x="0" y="472392"/>
                  </a:moveTo>
                  <a:lnTo>
                    <a:pt x="345063" y="0"/>
                  </a:lnTo>
                  <a:lnTo>
                    <a:pt x="5209917" y="0"/>
                  </a:lnTo>
                  <a:lnTo>
                    <a:pt x="5554980" y="472392"/>
                  </a:lnTo>
                  <a:lnTo>
                    <a:pt x="0" y="47239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07681" tIns="35560" rIns="1007682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D7AC3207-EDF6-D018-C635-B117AB71DFEF}"/>
              </a:ext>
            </a:extLst>
          </p:cNvPr>
          <p:cNvSpPr/>
          <p:nvPr/>
        </p:nvSpPr>
        <p:spPr>
          <a:xfrm rot="5400000">
            <a:off x="7268423" y="212200"/>
            <a:ext cx="562732" cy="1905613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49D5716-3A90-654A-44E2-050797042C47}"/>
              </a:ext>
            </a:extLst>
          </p:cNvPr>
          <p:cNvSpPr/>
          <p:nvPr/>
        </p:nvSpPr>
        <p:spPr>
          <a:xfrm rot="10800000">
            <a:off x="8694950" y="1599946"/>
            <a:ext cx="371789" cy="618009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A8145-9209-6CDC-7743-2FBE136E671B}"/>
              </a:ext>
            </a:extLst>
          </p:cNvPr>
          <p:cNvSpPr txBox="1"/>
          <p:nvPr/>
        </p:nvSpPr>
        <p:spPr>
          <a:xfrm>
            <a:off x="9182953" y="1650555"/>
            <a:ext cx="2798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DEPTH of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E117D3-2C0D-15E5-47CF-B8201E1711EA}"/>
              </a:ext>
            </a:extLst>
          </p:cNvPr>
          <p:cNvSpPr txBox="1"/>
          <p:nvPr/>
        </p:nvSpPr>
        <p:spPr>
          <a:xfrm>
            <a:off x="6036899" y="387467"/>
            <a:ext cx="314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BREADTH of Knowledge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BDDE8-BAC6-2472-D798-6386FB87D3D5}"/>
              </a:ext>
            </a:extLst>
          </p:cNvPr>
          <p:cNvSpPr txBox="1"/>
          <p:nvPr/>
        </p:nvSpPr>
        <p:spPr>
          <a:xfrm>
            <a:off x="5009117" y="1656439"/>
            <a:ext cx="205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know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6391C-F4CF-FDB1-0CEF-A2933FFE91C2}"/>
              </a:ext>
            </a:extLst>
          </p:cNvPr>
          <p:cNvSpPr txBox="1"/>
          <p:nvPr/>
        </p:nvSpPr>
        <p:spPr>
          <a:xfrm>
            <a:off x="2559885" y="2257557"/>
            <a:ext cx="4068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know you don’t know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23C427-4AA8-D0ED-73D1-45BA93ACFB88}"/>
              </a:ext>
            </a:extLst>
          </p:cNvPr>
          <p:cNvSpPr txBox="1"/>
          <p:nvPr/>
        </p:nvSpPr>
        <p:spPr>
          <a:xfrm>
            <a:off x="586625" y="4050098"/>
            <a:ext cx="480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don’t know you don’t know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86176A45-7142-E61B-F60B-0A8362A92165}"/>
              </a:ext>
            </a:extLst>
          </p:cNvPr>
          <p:cNvSpPr/>
          <p:nvPr/>
        </p:nvSpPr>
        <p:spPr>
          <a:xfrm rot="10800000">
            <a:off x="8687822" y="1599945"/>
            <a:ext cx="371789" cy="1398924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881ED6-EF99-6604-FA4A-86602C889DDB}"/>
              </a:ext>
            </a:extLst>
          </p:cNvPr>
          <p:cNvSpPr/>
          <p:nvPr/>
        </p:nvSpPr>
        <p:spPr>
          <a:xfrm rot="5400000">
            <a:off x="7268423" y="-720970"/>
            <a:ext cx="562732" cy="3765512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5CBCB51-8A03-05E8-9AFB-708A2A96A39C}"/>
              </a:ext>
            </a:extLst>
          </p:cNvPr>
          <p:cNvSpPr/>
          <p:nvPr/>
        </p:nvSpPr>
        <p:spPr>
          <a:xfrm rot="10800000">
            <a:off x="8697637" y="1599527"/>
            <a:ext cx="371789" cy="1313948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4E6CC88-BD5E-EABB-01A1-A6B853D44983}"/>
              </a:ext>
            </a:extLst>
          </p:cNvPr>
          <p:cNvSpPr/>
          <p:nvPr/>
        </p:nvSpPr>
        <p:spPr>
          <a:xfrm rot="5400000">
            <a:off x="7268423" y="-1849148"/>
            <a:ext cx="562732" cy="6021868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442959FF-4F8D-C0AD-461F-FBADF9601B3A}"/>
              </a:ext>
            </a:extLst>
          </p:cNvPr>
          <p:cNvSpPr>
            <a:spLocks/>
          </p:cNvSpPr>
          <p:nvPr/>
        </p:nvSpPr>
        <p:spPr>
          <a:xfrm flipV="1">
            <a:off x="0" y="-2"/>
            <a:ext cx="4003040" cy="985521"/>
          </a:xfrm>
          <a:prstGeom prst="snip1Rect">
            <a:avLst>
              <a:gd name="adj" fmla="val 331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854AB-B328-D692-7BD0-D3CA8B255405}"/>
              </a:ext>
            </a:extLst>
          </p:cNvPr>
          <p:cNvSpPr txBox="1"/>
          <p:nvPr/>
        </p:nvSpPr>
        <p:spPr>
          <a:xfrm>
            <a:off x="196429" y="118001"/>
            <a:ext cx="369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Junior Engineer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D0E34-D696-0BB0-DFBC-973D215A90CA}"/>
              </a:ext>
            </a:extLst>
          </p:cNvPr>
          <p:cNvSpPr txBox="1"/>
          <p:nvPr/>
        </p:nvSpPr>
        <p:spPr>
          <a:xfrm>
            <a:off x="145133" y="114779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Senior Engineer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602FD-1997-41F4-05A1-E84D5C6CEFA1}"/>
              </a:ext>
            </a:extLst>
          </p:cNvPr>
          <p:cNvSpPr txBox="1"/>
          <p:nvPr/>
        </p:nvSpPr>
        <p:spPr>
          <a:xfrm>
            <a:off x="196429" y="111557"/>
            <a:ext cx="2232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19537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02018 0.0541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270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0.0620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4062 0.1069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5651 0.1421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2 0.10695 L -0.03919 0.2544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736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51 0.14213 L -0.0931 0.2335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5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18 0.05417 L -0.01588 0.046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3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6203 L 1.25E-6 0.0548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2" grpId="0" animBg="1"/>
      <p:bldP spid="2" grpId="1" animBg="1"/>
      <p:bldP spid="3" grpId="0" animBg="1"/>
      <p:bldP spid="3" grpId="1" animBg="1"/>
      <p:bldP spid="18" grpId="0" animBg="1"/>
      <p:bldP spid="21" grpId="0" animBg="1"/>
      <p:bldP spid="23" grpId="0" animBg="1"/>
      <p:bldP spid="22" grpId="0"/>
      <p:bldP spid="22" grpId="1"/>
      <p:bldP spid="24" grpId="0"/>
      <p:bldP spid="24" grpId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7B3F-16D8-3085-8D9F-1E0AC6D5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Core Skills</a:t>
            </a:r>
          </a:p>
        </p:txBody>
      </p:sp>
      <p:pic>
        <p:nvPicPr>
          <p:cNvPr id="5" name="Picture 4" descr="A black and gold spiral object&#10;&#10;Description automatically generated">
            <a:extLst>
              <a:ext uri="{FF2B5EF4-FFF2-40B4-BE49-F238E27FC236}">
                <a16:creationId xmlns:a16="http://schemas.microsoft.com/office/drawing/2014/main" id="{C40C0F1E-7170-B760-4D58-8EEC70A61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B275-E112-0914-173D-D5BBBAC8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Analytical Thinking</a:t>
            </a:r>
          </a:p>
          <a:p>
            <a:r>
              <a:rPr lang="en-US" sz="2400" dirty="0"/>
              <a:t>Pragmatic thinking</a:t>
            </a:r>
          </a:p>
          <a:p>
            <a:r>
              <a:rPr lang="en-US" sz="2400" dirty="0"/>
              <a:t>Knowing how to learn</a:t>
            </a:r>
          </a:p>
          <a:p>
            <a:r>
              <a:rPr lang="en-US" sz="2400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345067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0C92CB0-C22B-901F-DAC9-CB4D5261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5956" y="1517402"/>
            <a:ext cx="3550304" cy="506627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Front-End development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Back-End development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Infrastructure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DevOps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Tooling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Patterns and Principles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 experience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Agile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Non-Functional Requirements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56" y="373722"/>
            <a:ext cx="3491884" cy="72135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Full Stack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2CE13FE-75E9-F5B5-F1B0-D9CA1DE92AD5}"/>
              </a:ext>
            </a:extLst>
          </p:cNvPr>
          <p:cNvSpPr/>
          <p:nvPr/>
        </p:nvSpPr>
        <p:spPr>
          <a:xfrm>
            <a:off x="7518400" y="2805291"/>
            <a:ext cx="4330040" cy="948474"/>
          </a:xfrm>
          <a:custGeom>
            <a:avLst/>
            <a:gdLst>
              <a:gd name="connsiteX0" fmla="*/ 0 w 4330040"/>
              <a:gd name="connsiteY0" fmla="*/ 94847 h 948474"/>
              <a:gd name="connsiteX1" fmla="*/ 94847 w 4330040"/>
              <a:gd name="connsiteY1" fmla="*/ 0 h 948474"/>
              <a:gd name="connsiteX2" fmla="*/ 4235193 w 4330040"/>
              <a:gd name="connsiteY2" fmla="*/ 0 h 948474"/>
              <a:gd name="connsiteX3" fmla="*/ 4330040 w 4330040"/>
              <a:gd name="connsiteY3" fmla="*/ 94847 h 948474"/>
              <a:gd name="connsiteX4" fmla="*/ 4330040 w 4330040"/>
              <a:gd name="connsiteY4" fmla="*/ 853627 h 948474"/>
              <a:gd name="connsiteX5" fmla="*/ 4235193 w 4330040"/>
              <a:gd name="connsiteY5" fmla="*/ 948474 h 948474"/>
              <a:gd name="connsiteX6" fmla="*/ 94847 w 4330040"/>
              <a:gd name="connsiteY6" fmla="*/ 948474 h 948474"/>
              <a:gd name="connsiteX7" fmla="*/ 0 w 4330040"/>
              <a:gd name="connsiteY7" fmla="*/ 853627 h 948474"/>
              <a:gd name="connsiteX8" fmla="*/ 0 w 4330040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040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4235193" y="0"/>
                </a:lnTo>
                <a:cubicBezTo>
                  <a:pt x="4287576" y="0"/>
                  <a:pt x="4330040" y="42464"/>
                  <a:pt x="4330040" y="94847"/>
                </a:cubicBezTo>
                <a:lnTo>
                  <a:pt x="4330040" y="853627"/>
                </a:lnTo>
                <a:cubicBezTo>
                  <a:pt x="4330040" y="906010"/>
                  <a:pt x="4287576" y="948474"/>
                  <a:pt x="4235193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/>
              <a:t>Principle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BBF02F5-EE6B-D879-3087-A16EBB8BAAF2}"/>
              </a:ext>
            </a:extLst>
          </p:cNvPr>
          <p:cNvSpPr/>
          <p:nvPr/>
        </p:nvSpPr>
        <p:spPr>
          <a:xfrm>
            <a:off x="7519999" y="3832194"/>
            <a:ext cx="2121387" cy="948474"/>
          </a:xfrm>
          <a:custGeom>
            <a:avLst/>
            <a:gdLst>
              <a:gd name="connsiteX0" fmla="*/ 0 w 2121387"/>
              <a:gd name="connsiteY0" fmla="*/ 94847 h 948474"/>
              <a:gd name="connsiteX1" fmla="*/ 94847 w 2121387"/>
              <a:gd name="connsiteY1" fmla="*/ 0 h 948474"/>
              <a:gd name="connsiteX2" fmla="*/ 2026540 w 2121387"/>
              <a:gd name="connsiteY2" fmla="*/ 0 h 948474"/>
              <a:gd name="connsiteX3" fmla="*/ 2121387 w 2121387"/>
              <a:gd name="connsiteY3" fmla="*/ 94847 h 948474"/>
              <a:gd name="connsiteX4" fmla="*/ 2121387 w 2121387"/>
              <a:gd name="connsiteY4" fmla="*/ 853627 h 948474"/>
              <a:gd name="connsiteX5" fmla="*/ 2026540 w 2121387"/>
              <a:gd name="connsiteY5" fmla="*/ 948474 h 948474"/>
              <a:gd name="connsiteX6" fmla="*/ 94847 w 2121387"/>
              <a:gd name="connsiteY6" fmla="*/ 948474 h 948474"/>
              <a:gd name="connsiteX7" fmla="*/ 0 w 2121387"/>
              <a:gd name="connsiteY7" fmla="*/ 853627 h 948474"/>
              <a:gd name="connsiteX8" fmla="*/ 0 w 2121387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1387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2026540" y="0"/>
                </a:lnTo>
                <a:cubicBezTo>
                  <a:pt x="2078923" y="0"/>
                  <a:pt x="2121387" y="42464"/>
                  <a:pt x="2121387" y="94847"/>
                </a:cubicBezTo>
                <a:lnTo>
                  <a:pt x="2121387" y="853627"/>
                </a:lnTo>
                <a:cubicBezTo>
                  <a:pt x="2121387" y="906010"/>
                  <a:pt x="2078923" y="948474"/>
                  <a:pt x="2026540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/>
              <a:t>Pattern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EAC8DEA-4A63-E518-C48A-D72F091AE49A}"/>
              </a:ext>
            </a:extLst>
          </p:cNvPr>
          <p:cNvSpPr/>
          <p:nvPr/>
        </p:nvSpPr>
        <p:spPr>
          <a:xfrm>
            <a:off x="7519999" y="4857329"/>
            <a:ext cx="1038877" cy="948474"/>
          </a:xfrm>
          <a:custGeom>
            <a:avLst/>
            <a:gdLst>
              <a:gd name="connsiteX0" fmla="*/ 0 w 1038877"/>
              <a:gd name="connsiteY0" fmla="*/ 94847 h 948474"/>
              <a:gd name="connsiteX1" fmla="*/ 94847 w 1038877"/>
              <a:gd name="connsiteY1" fmla="*/ 0 h 948474"/>
              <a:gd name="connsiteX2" fmla="*/ 944030 w 1038877"/>
              <a:gd name="connsiteY2" fmla="*/ 0 h 948474"/>
              <a:gd name="connsiteX3" fmla="*/ 1038877 w 1038877"/>
              <a:gd name="connsiteY3" fmla="*/ 94847 h 948474"/>
              <a:gd name="connsiteX4" fmla="*/ 1038877 w 1038877"/>
              <a:gd name="connsiteY4" fmla="*/ 853627 h 948474"/>
              <a:gd name="connsiteX5" fmla="*/ 944030 w 1038877"/>
              <a:gd name="connsiteY5" fmla="*/ 948474 h 948474"/>
              <a:gd name="connsiteX6" fmla="*/ 94847 w 1038877"/>
              <a:gd name="connsiteY6" fmla="*/ 948474 h 948474"/>
              <a:gd name="connsiteX7" fmla="*/ 0 w 1038877"/>
              <a:gd name="connsiteY7" fmla="*/ 853627 h 948474"/>
              <a:gd name="connsiteX8" fmla="*/ 0 w 1038877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877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944030" y="0"/>
                </a:lnTo>
                <a:cubicBezTo>
                  <a:pt x="996413" y="0"/>
                  <a:pt x="1038877" y="42464"/>
                  <a:pt x="1038877" y="94847"/>
                </a:cubicBezTo>
                <a:lnTo>
                  <a:pt x="1038877" y="853627"/>
                </a:lnTo>
                <a:cubicBezTo>
                  <a:pt x="1038877" y="906010"/>
                  <a:pt x="996413" y="948474"/>
                  <a:pt x="944030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700" tIns="149700" rIns="149700" bIns="1497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 err="1"/>
              <a:t>Impl</a:t>
            </a:r>
            <a:endParaRPr lang="en-US" sz="32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62EB1E-BA3B-D36D-8836-C8F7C28AFF14}"/>
              </a:ext>
            </a:extLst>
          </p:cNvPr>
          <p:cNvSpPr/>
          <p:nvPr/>
        </p:nvSpPr>
        <p:spPr>
          <a:xfrm>
            <a:off x="8602509" y="4857329"/>
            <a:ext cx="1038877" cy="948474"/>
          </a:xfrm>
          <a:custGeom>
            <a:avLst/>
            <a:gdLst>
              <a:gd name="connsiteX0" fmla="*/ 0 w 1038877"/>
              <a:gd name="connsiteY0" fmla="*/ 94847 h 948474"/>
              <a:gd name="connsiteX1" fmla="*/ 94847 w 1038877"/>
              <a:gd name="connsiteY1" fmla="*/ 0 h 948474"/>
              <a:gd name="connsiteX2" fmla="*/ 944030 w 1038877"/>
              <a:gd name="connsiteY2" fmla="*/ 0 h 948474"/>
              <a:gd name="connsiteX3" fmla="*/ 1038877 w 1038877"/>
              <a:gd name="connsiteY3" fmla="*/ 94847 h 948474"/>
              <a:gd name="connsiteX4" fmla="*/ 1038877 w 1038877"/>
              <a:gd name="connsiteY4" fmla="*/ 853627 h 948474"/>
              <a:gd name="connsiteX5" fmla="*/ 944030 w 1038877"/>
              <a:gd name="connsiteY5" fmla="*/ 948474 h 948474"/>
              <a:gd name="connsiteX6" fmla="*/ 94847 w 1038877"/>
              <a:gd name="connsiteY6" fmla="*/ 948474 h 948474"/>
              <a:gd name="connsiteX7" fmla="*/ 0 w 1038877"/>
              <a:gd name="connsiteY7" fmla="*/ 853627 h 948474"/>
              <a:gd name="connsiteX8" fmla="*/ 0 w 1038877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877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944030" y="0"/>
                </a:lnTo>
                <a:cubicBezTo>
                  <a:pt x="996413" y="0"/>
                  <a:pt x="1038877" y="42464"/>
                  <a:pt x="1038877" y="94847"/>
                </a:cubicBezTo>
                <a:lnTo>
                  <a:pt x="1038877" y="853627"/>
                </a:lnTo>
                <a:cubicBezTo>
                  <a:pt x="1038877" y="906010"/>
                  <a:pt x="996413" y="948474"/>
                  <a:pt x="944030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700" tIns="149700" rIns="149700" bIns="1497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 err="1"/>
              <a:t>Impl</a:t>
            </a:r>
            <a:endParaRPr lang="en-US" sz="32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AE33460-2F79-6724-E84F-9384633BCB79}"/>
              </a:ext>
            </a:extLst>
          </p:cNvPr>
          <p:cNvSpPr/>
          <p:nvPr/>
        </p:nvSpPr>
        <p:spPr>
          <a:xfrm>
            <a:off x="9728652" y="3832194"/>
            <a:ext cx="2121387" cy="948474"/>
          </a:xfrm>
          <a:custGeom>
            <a:avLst/>
            <a:gdLst>
              <a:gd name="connsiteX0" fmla="*/ 0 w 2121387"/>
              <a:gd name="connsiteY0" fmla="*/ 94847 h 948474"/>
              <a:gd name="connsiteX1" fmla="*/ 94847 w 2121387"/>
              <a:gd name="connsiteY1" fmla="*/ 0 h 948474"/>
              <a:gd name="connsiteX2" fmla="*/ 2026540 w 2121387"/>
              <a:gd name="connsiteY2" fmla="*/ 0 h 948474"/>
              <a:gd name="connsiteX3" fmla="*/ 2121387 w 2121387"/>
              <a:gd name="connsiteY3" fmla="*/ 94847 h 948474"/>
              <a:gd name="connsiteX4" fmla="*/ 2121387 w 2121387"/>
              <a:gd name="connsiteY4" fmla="*/ 853627 h 948474"/>
              <a:gd name="connsiteX5" fmla="*/ 2026540 w 2121387"/>
              <a:gd name="connsiteY5" fmla="*/ 948474 h 948474"/>
              <a:gd name="connsiteX6" fmla="*/ 94847 w 2121387"/>
              <a:gd name="connsiteY6" fmla="*/ 948474 h 948474"/>
              <a:gd name="connsiteX7" fmla="*/ 0 w 2121387"/>
              <a:gd name="connsiteY7" fmla="*/ 853627 h 948474"/>
              <a:gd name="connsiteX8" fmla="*/ 0 w 2121387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1387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2026540" y="0"/>
                </a:lnTo>
                <a:cubicBezTo>
                  <a:pt x="2078923" y="0"/>
                  <a:pt x="2121387" y="42464"/>
                  <a:pt x="2121387" y="94847"/>
                </a:cubicBezTo>
                <a:lnTo>
                  <a:pt x="2121387" y="853627"/>
                </a:lnTo>
                <a:cubicBezTo>
                  <a:pt x="2121387" y="906010"/>
                  <a:pt x="2078923" y="948474"/>
                  <a:pt x="2026540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/>
              <a:t>Pattern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99F5B9-9293-5A95-EE61-E439959CC44C}"/>
              </a:ext>
            </a:extLst>
          </p:cNvPr>
          <p:cNvSpPr/>
          <p:nvPr/>
        </p:nvSpPr>
        <p:spPr>
          <a:xfrm>
            <a:off x="9728652" y="4857329"/>
            <a:ext cx="1038877" cy="948474"/>
          </a:xfrm>
          <a:custGeom>
            <a:avLst/>
            <a:gdLst>
              <a:gd name="connsiteX0" fmla="*/ 0 w 1038877"/>
              <a:gd name="connsiteY0" fmla="*/ 94847 h 948474"/>
              <a:gd name="connsiteX1" fmla="*/ 94847 w 1038877"/>
              <a:gd name="connsiteY1" fmla="*/ 0 h 948474"/>
              <a:gd name="connsiteX2" fmla="*/ 944030 w 1038877"/>
              <a:gd name="connsiteY2" fmla="*/ 0 h 948474"/>
              <a:gd name="connsiteX3" fmla="*/ 1038877 w 1038877"/>
              <a:gd name="connsiteY3" fmla="*/ 94847 h 948474"/>
              <a:gd name="connsiteX4" fmla="*/ 1038877 w 1038877"/>
              <a:gd name="connsiteY4" fmla="*/ 853627 h 948474"/>
              <a:gd name="connsiteX5" fmla="*/ 944030 w 1038877"/>
              <a:gd name="connsiteY5" fmla="*/ 948474 h 948474"/>
              <a:gd name="connsiteX6" fmla="*/ 94847 w 1038877"/>
              <a:gd name="connsiteY6" fmla="*/ 948474 h 948474"/>
              <a:gd name="connsiteX7" fmla="*/ 0 w 1038877"/>
              <a:gd name="connsiteY7" fmla="*/ 853627 h 948474"/>
              <a:gd name="connsiteX8" fmla="*/ 0 w 1038877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877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944030" y="0"/>
                </a:lnTo>
                <a:cubicBezTo>
                  <a:pt x="996413" y="0"/>
                  <a:pt x="1038877" y="42464"/>
                  <a:pt x="1038877" y="94847"/>
                </a:cubicBezTo>
                <a:lnTo>
                  <a:pt x="1038877" y="853627"/>
                </a:lnTo>
                <a:cubicBezTo>
                  <a:pt x="1038877" y="906010"/>
                  <a:pt x="996413" y="948474"/>
                  <a:pt x="944030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700" tIns="149700" rIns="149700" bIns="1497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 err="1"/>
              <a:t>Impl</a:t>
            </a:r>
            <a:endParaRPr lang="en-US" sz="3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899955-47A3-3D09-375B-904AC5D8BE7A}"/>
              </a:ext>
            </a:extLst>
          </p:cNvPr>
          <p:cNvSpPr/>
          <p:nvPr/>
        </p:nvSpPr>
        <p:spPr>
          <a:xfrm>
            <a:off x="10811163" y="4857329"/>
            <a:ext cx="1038877" cy="948474"/>
          </a:xfrm>
          <a:custGeom>
            <a:avLst/>
            <a:gdLst>
              <a:gd name="connsiteX0" fmla="*/ 0 w 1038877"/>
              <a:gd name="connsiteY0" fmla="*/ 94847 h 948474"/>
              <a:gd name="connsiteX1" fmla="*/ 94847 w 1038877"/>
              <a:gd name="connsiteY1" fmla="*/ 0 h 948474"/>
              <a:gd name="connsiteX2" fmla="*/ 944030 w 1038877"/>
              <a:gd name="connsiteY2" fmla="*/ 0 h 948474"/>
              <a:gd name="connsiteX3" fmla="*/ 1038877 w 1038877"/>
              <a:gd name="connsiteY3" fmla="*/ 94847 h 948474"/>
              <a:gd name="connsiteX4" fmla="*/ 1038877 w 1038877"/>
              <a:gd name="connsiteY4" fmla="*/ 853627 h 948474"/>
              <a:gd name="connsiteX5" fmla="*/ 944030 w 1038877"/>
              <a:gd name="connsiteY5" fmla="*/ 948474 h 948474"/>
              <a:gd name="connsiteX6" fmla="*/ 94847 w 1038877"/>
              <a:gd name="connsiteY6" fmla="*/ 948474 h 948474"/>
              <a:gd name="connsiteX7" fmla="*/ 0 w 1038877"/>
              <a:gd name="connsiteY7" fmla="*/ 853627 h 948474"/>
              <a:gd name="connsiteX8" fmla="*/ 0 w 1038877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877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944030" y="0"/>
                </a:lnTo>
                <a:cubicBezTo>
                  <a:pt x="996413" y="0"/>
                  <a:pt x="1038877" y="42464"/>
                  <a:pt x="1038877" y="94847"/>
                </a:cubicBezTo>
                <a:lnTo>
                  <a:pt x="1038877" y="853627"/>
                </a:lnTo>
                <a:cubicBezTo>
                  <a:pt x="1038877" y="906010"/>
                  <a:pt x="996413" y="948474"/>
                  <a:pt x="944030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700" tIns="149700" rIns="149700" bIns="149700" numCol="1" spcCol="1270" anchor="ctr" anchorCtr="0">
            <a:noAutofit/>
          </a:bodyPr>
          <a:lstStyle/>
          <a:p>
            <a:pPr marL="0" lvl="0" indent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 err="1"/>
              <a:t>Impl</a:t>
            </a:r>
            <a:endParaRPr lang="en-US" sz="3200" kern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74" y="325120"/>
            <a:ext cx="4448756" cy="1026601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Patterns and Principles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68A186-BF76-A4F1-180E-2D5C8715424B}"/>
              </a:ext>
            </a:extLst>
          </p:cNvPr>
          <p:cNvSpPr/>
          <p:nvPr/>
        </p:nvSpPr>
        <p:spPr>
          <a:xfrm>
            <a:off x="355600" y="1779272"/>
            <a:ext cx="11492840" cy="948474"/>
          </a:xfrm>
          <a:custGeom>
            <a:avLst/>
            <a:gdLst>
              <a:gd name="connsiteX0" fmla="*/ 0 w 4330040"/>
              <a:gd name="connsiteY0" fmla="*/ 94847 h 948474"/>
              <a:gd name="connsiteX1" fmla="*/ 94847 w 4330040"/>
              <a:gd name="connsiteY1" fmla="*/ 0 h 948474"/>
              <a:gd name="connsiteX2" fmla="*/ 4235193 w 4330040"/>
              <a:gd name="connsiteY2" fmla="*/ 0 h 948474"/>
              <a:gd name="connsiteX3" fmla="*/ 4330040 w 4330040"/>
              <a:gd name="connsiteY3" fmla="*/ 94847 h 948474"/>
              <a:gd name="connsiteX4" fmla="*/ 4330040 w 4330040"/>
              <a:gd name="connsiteY4" fmla="*/ 853627 h 948474"/>
              <a:gd name="connsiteX5" fmla="*/ 4235193 w 4330040"/>
              <a:gd name="connsiteY5" fmla="*/ 948474 h 948474"/>
              <a:gd name="connsiteX6" fmla="*/ 94847 w 4330040"/>
              <a:gd name="connsiteY6" fmla="*/ 948474 h 948474"/>
              <a:gd name="connsiteX7" fmla="*/ 0 w 4330040"/>
              <a:gd name="connsiteY7" fmla="*/ 853627 h 948474"/>
              <a:gd name="connsiteX8" fmla="*/ 0 w 4330040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040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4235193" y="0"/>
                </a:lnTo>
                <a:cubicBezTo>
                  <a:pt x="4287576" y="0"/>
                  <a:pt x="4330040" y="42464"/>
                  <a:pt x="4330040" y="94847"/>
                </a:cubicBezTo>
                <a:lnTo>
                  <a:pt x="4330040" y="853627"/>
                </a:lnTo>
                <a:cubicBezTo>
                  <a:pt x="4330040" y="906010"/>
                  <a:pt x="4287576" y="948474"/>
                  <a:pt x="4235193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Easy to Change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CED8C9-F669-36FA-3614-77738B326816}"/>
              </a:ext>
            </a:extLst>
          </p:cNvPr>
          <p:cNvSpPr/>
          <p:nvPr/>
        </p:nvSpPr>
        <p:spPr>
          <a:xfrm>
            <a:off x="5130800" y="2805291"/>
            <a:ext cx="2335474" cy="948474"/>
          </a:xfrm>
          <a:custGeom>
            <a:avLst/>
            <a:gdLst>
              <a:gd name="connsiteX0" fmla="*/ 0 w 4330040"/>
              <a:gd name="connsiteY0" fmla="*/ 94847 h 948474"/>
              <a:gd name="connsiteX1" fmla="*/ 94847 w 4330040"/>
              <a:gd name="connsiteY1" fmla="*/ 0 h 948474"/>
              <a:gd name="connsiteX2" fmla="*/ 4235193 w 4330040"/>
              <a:gd name="connsiteY2" fmla="*/ 0 h 948474"/>
              <a:gd name="connsiteX3" fmla="*/ 4330040 w 4330040"/>
              <a:gd name="connsiteY3" fmla="*/ 94847 h 948474"/>
              <a:gd name="connsiteX4" fmla="*/ 4330040 w 4330040"/>
              <a:gd name="connsiteY4" fmla="*/ 853627 h 948474"/>
              <a:gd name="connsiteX5" fmla="*/ 4235193 w 4330040"/>
              <a:gd name="connsiteY5" fmla="*/ 948474 h 948474"/>
              <a:gd name="connsiteX6" fmla="*/ 94847 w 4330040"/>
              <a:gd name="connsiteY6" fmla="*/ 948474 h 948474"/>
              <a:gd name="connsiteX7" fmla="*/ 0 w 4330040"/>
              <a:gd name="connsiteY7" fmla="*/ 853627 h 948474"/>
              <a:gd name="connsiteX8" fmla="*/ 0 w 4330040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040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4235193" y="0"/>
                </a:lnTo>
                <a:cubicBezTo>
                  <a:pt x="4287576" y="0"/>
                  <a:pt x="4330040" y="42464"/>
                  <a:pt x="4330040" y="94847"/>
                </a:cubicBezTo>
                <a:lnTo>
                  <a:pt x="4330040" y="853627"/>
                </a:lnTo>
                <a:cubicBezTo>
                  <a:pt x="4330040" y="906010"/>
                  <a:pt x="4287576" y="948474"/>
                  <a:pt x="4235193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/>
              <a:t>Principle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EEC678E-3829-CE30-C0E0-88C50402DB94}"/>
              </a:ext>
            </a:extLst>
          </p:cNvPr>
          <p:cNvSpPr/>
          <p:nvPr/>
        </p:nvSpPr>
        <p:spPr>
          <a:xfrm>
            <a:off x="2743200" y="2805291"/>
            <a:ext cx="2335474" cy="948474"/>
          </a:xfrm>
          <a:custGeom>
            <a:avLst/>
            <a:gdLst>
              <a:gd name="connsiteX0" fmla="*/ 0 w 4330040"/>
              <a:gd name="connsiteY0" fmla="*/ 94847 h 948474"/>
              <a:gd name="connsiteX1" fmla="*/ 94847 w 4330040"/>
              <a:gd name="connsiteY1" fmla="*/ 0 h 948474"/>
              <a:gd name="connsiteX2" fmla="*/ 4235193 w 4330040"/>
              <a:gd name="connsiteY2" fmla="*/ 0 h 948474"/>
              <a:gd name="connsiteX3" fmla="*/ 4330040 w 4330040"/>
              <a:gd name="connsiteY3" fmla="*/ 94847 h 948474"/>
              <a:gd name="connsiteX4" fmla="*/ 4330040 w 4330040"/>
              <a:gd name="connsiteY4" fmla="*/ 853627 h 948474"/>
              <a:gd name="connsiteX5" fmla="*/ 4235193 w 4330040"/>
              <a:gd name="connsiteY5" fmla="*/ 948474 h 948474"/>
              <a:gd name="connsiteX6" fmla="*/ 94847 w 4330040"/>
              <a:gd name="connsiteY6" fmla="*/ 948474 h 948474"/>
              <a:gd name="connsiteX7" fmla="*/ 0 w 4330040"/>
              <a:gd name="connsiteY7" fmla="*/ 853627 h 948474"/>
              <a:gd name="connsiteX8" fmla="*/ 0 w 4330040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040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4235193" y="0"/>
                </a:lnTo>
                <a:cubicBezTo>
                  <a:pt x="4287576" y="0"/>
                  <a:pt x="4330040" y="42464"/>
                  <a:pt x="4330040" y="94847"/>
                </a:cubicBezTo>
                <a:lnTo>
                  <a:pt x="4330040" y="853627"/>
                </a:lnTo>
                <a:cubicBezTo>
                  <a:pt x="4330040" y="906010"/>
                  <a:pt x="4287576" y="948474"/>
                  <a:pt x="4235193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/>
              <a:t>Principle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2D33A9-C27B-CB4C-42EA-FD4A3A00FE75}"/>
              </a:ext>
            </a:extLst>
          </p:cNvPr>
          <p:cNvSpPr/>
          <p:nvPr/>
        </p:nvSpPr>
        <p:spPr>
          <a:xfrm>
            <a:off x="355600" y="2805291"/>
            <a:ext cx="2335474" cy="948474"/>
          </a:xfrm>
          <a:custGeom>
            <a:avLst/>
            <a:gdLst>
              <a:gd name="connsiteX0" fmla="*/ 0 w 4330040"/>
              <a:gd name="connsiteY0" fmla="*/ 94847 h 948474"/>
              <a:gd name="connsiteX1" fmla="*/ 94847 w 4330040"/>
              <a:gd name="connsiteY1" fmla="*/ 0 h 948474"/>
              <a:gd name="connsiteX2" fmla="*/ 4235193 w 4330040"/>
              <a:gd name="connsiteY2" fmla="*/ 0 h 948474"/>
              <a:gd name="connsiteX3" fmla="*/ 4330040 w 4330040"/>
              <a:gd name="connsiteY3" fmla="*/ 94847 h 948474"/>
              <a:gd name="connsiteX4" fmla="*/ 4330040 w 4330040"/>
              <a:gd name="connsiteY4" fmla="*/ 853627 h 948474"/>
              <a:gd name="connsiteX5" fmla="*/ 4235193 w 4330040"/>
              <a:gd name="connsiteY5" fmla="*/ 948474 h 948474"/>
              <a:gd name="connsiteX6" fmla="*/ 94847 w 4330040"/>
              <a:gd name="connsiteY6" fmla="*/ 948474 h 948474"/>
              <a:gd name="connsiteX7" fmla="*/ 0 w 4330040"/>
              <a:gd name="connsiteY7" fmla="*/ 853627 h 948474"/>
              <a:gd name="connsiteX8" fmla="*/ 0 w 4330040"/>
              <a:gd name="connsiteY8" fmla="*/ 94847 h 94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040" h="948474">
                <a:moveTo>
                  <a:pt x="0" y="94847"/>
                </a:moveTo>
                <a:cubicBezTo>
                  <a:pt x="0" y="42464"/>
                  <a:pt x="42464" y="0"/>
                  <a:pt x="94847" y="0"/>
                </a:cubicBezTo>
                <a:lnTo>
                  <a:pt x="4235193" y="0"/>
                </a:lnTo>
                <a:cubicBezTo>
                  <a:pt x="4287576" y="0"/>
                  <a:pt x="4330040" y="42464"/>
                  <a:pt x="4330040" y="94847"/>
                </a:cubicBezTo>
                <a:lnTo>
                  <a:pt x="4330040" y="853627"/>
                </a:lnTo>
                <a:cubicBezTo>
                  <a:pt x="4330040" y="906010"/>
                  <a:pt x="4287576" y="948474"/>
                  <a:pt x="4235193" y="948474"/>
                </a:cubicBezTo>
                <a:lnTo>
                  <a:pt x="94847" y="948474"/>
                </a:lnTo>
                <a:cubicBezTo>
                  <a:pt x="42464" y="948474"/>
                  <a:pt x="0" y="906010"/>
                  <a:pt x="0" y="853627"/>
                </a:cubicBezTo>
                <a:lnTo>
                  <a:pt x="0" y="94847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990" tIns="183990" rIns="183990" bIns="183990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kern="1200" dirty="0"/>
              <a:t>Principle</a:t>
            </a:r>
          </a:p>
        </p:txBody>
      </p:sp>
    </p:spTree>
    <p:extLst>
      <p:ext uri="{BB962C8B-B14F-4D97-AF65-F5344CB8AC3E}">
        <p14:creationId xmlns:p14="http://schemas.microsoft.com/office/powerpoint/2010/main" val="222284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C7C961-90C4-E6EF-2ECF-1279A7E92986}"/>
              </a:ext>
            </a:extLst>
          </p:cNvPr>
          <p:cNvSpPr>
            <a:spLocks/>
          </p:cNvSpPr>
          <p:nvPr/>
        </p:nvSpPr>
        <p:spPr>
          <a:xfrm>
            <a:off x="-35560" y="0"/>
            <a:ext cx="12227560" cy="6858000"/>
          </a:xfrm>
          <a:prstGeom prst="rect">
            <a:avLst/>
          </a:prstGeom>
          <a:solidFill>
            <a:srgbClr val="68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ipboard with a checklist&#10;&#10;Description automatically generated">
            <a:extLst>
              <a:ext uri="{FF2B5EF4-FFF2-40B4-BE49-F238E27FC236}">
                <a16:creationId xmlns:a16="http://schemas.microsoft.com/office/drawing/2014/main" id="{BD099461-C849-EAF0-3FD4-37F3E4E18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31" t="5187" r="23079" b="7260"/>
          <a:stretch/>
        </p:blipFill>
        <p:spPr>
          <a:xfrm>
            <a:off x="1297940" y="1211898"/>
            <a:ext cx="3464560" cy="5146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F9774-F324-2F0C-3A2C-0020AE103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587"/>
            <a:ext cx="10561320" cy="1325563"/>
          </a:xfrm>
        </p:spPr>
        <p:txBody>
          <a:bodyPr/>
          <a:lstStyle/>
          <a:p>
            <a:pPr algn="ctr"/>
            <a:r>
              <a:rPr lang="en-US" dirty="0"/>
              <a:t>Non-Functional </a:t>
            </a:r>
            <a:r>
              <a:rPr lang="en-US" b="1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387A-E0F0-A585-D422-E945FE484A9F}"/>
              </a:ext>
            </a:extLst>
          </p:cNvPr>
          <p:cNvSpPr>
            <a:spLocks/>
          </p:cNvSpPr>
          <p:nvPr>
            <p:ph idx="1"/>
          </p:nvPr>
        </p:nvSpPr>
        <p:spPr>
          <a:xfrm>
            <a:off x="6096000" y="1454150"/>
            <a:ext cx="3855720" cy="4903788"/>
          </a:xfrm>
        </p:spPr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Availability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Usability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Reusability</a:t>
            </a:r>
          </a:p>
          <a:p>
            <a:r>
              <a:rPr lang="en-US" dirty="0"/>
              <a:t>Testability</a:t>
            </a:r>
          </a:p>
          <a:p>
            <a:r>
              <a:rPr lang="en-US" dirty="0"/>
              <a:t>Observability</a:t>
            </a:r>
          </a:p>
        </p:txBody>
      </p:sp>
    </p:spTree>
    <p:extLst>
      <p:ext uri="{BB962C8B-B14F-4D97-AF65-F5344CB8AC3E}">
        <p14:creationId xmlns:p14="http://schemas.microsoft.com/office/powerpoint/2010/main" val="5867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1FC28E7-4774-4C9E-8346-D1DAD2E40AC8}">
  <we:reference id="b0430364-2ab6-47cd-907e-f8b72239b204" version="3.19.222.0" store="EXCatalog" storeType="EXCatalog"/>
  <we:alternateReferences>
    <we:reference id="WA200000729" version="3.19.222.0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807724ff-9999-494f-b257-05dacc46ac87}" enabled="1" method="Standard" siteId="{e58c8e81-abd8-48a8-929d-eb67611b83b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594</Words>
  <Application>Microsoft Office PowerPoint</Application>
  <PresentationFormat>Widescreen</PresentationFormat>
  <Paragraphs>147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Software Engineer</vt:lpstr>
      <vt:lpstr>PowerPoint Presentation</vt:lpstr>
      <vt:lpstr>PowerPoint Presentation</vt:lpstr>
      <vt:lpstr>Core Skills</vt:lpstr>
      <vt:lpstr>The Full Stack</vt:lpstr>
      <vt:lpstr>Patterns and Principles</vt:lpstr>
      <vt:lpstr>Non-Functional REQUIREMENTS</vt:lpstr>
      <vt:lpstr>Fundamentals</vt:lpstr>
      <vt:lpstr>Soft Skills</vt:lpstr>
      <vt:lpstr>Leadership</vt:lpstr>
      <vt:lpstr>Relationships</vt:lpstr>
      <vt:lpstr>Have a Growth Mindset</vt:lpstr>
      <vt:lpstr>Attitude</vt:lpstr>
      <vt:lpstr>Is Generative AI is going to steal your job?</vt:lpstr>
      <vt:lpstr>Where AI will have an impact</vt:lpstr>
      <vt:lpstr>The Things AI Can’t Replace</vt:lpstr>
      <vt:lpstr>How to get promoted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Adam</dc:creator>
  <cp:lastModifiedBy>Barney, Adam</cp:lastModifiedBy>
  <cp:revision>11</cp:revision>
  <dcterms:created xsi:type="dcterms:W3CDTF">2023-06-01T18:52:02Z</dcterms:created>
  <dcterms:modified xsi:type="dcterms:W3CDTF">2023-07-19T18:42:08Z</dcterms:modified>
</cp:coreProperties>
</file>